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72" r:id="rId12"/>
    <p:sldId id="270" r:id="rId13"/>
    <p:sldId id="271"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9A3"/>
    <a:srgbClr val="2C8458"/>
    <a:srgbClr val="C09200"/>
    <a:srgbClr val="E2AC00"/>
    <a:srgbClr val="CCE9AD"/>
    <a:srgbClr val="FFF5D5"/>
    <a:srgbClr val="FFD961"/>
    <a:srgbClr val="FFE389"/>
    <a:srgbClr val="FFE79B"/>
    <a:srgbClr val="B8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543" autoAdjust="0"/>
    <p:restoredTop sz="94652" autoAdjust="0"/>
  </p:normalViewPr>
  <p:slideViewPr>
    <p:cSldViewPr>
      <p:cViewPr varScale="1">
        <p:scale>
          <a:sx n="69" d="100"/>
          <a:sy n="69" d="100"/>
        </p:scale>
        <p:origin x="-150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05EAA51-04E3-4A6E-A559-C600CCC50766}"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121E287-3EEE-4578-9DBB-B88D44C1FCC3}"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06E8241-2C3B-4189-BB94-357B6B022822}"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496AFAF-2EE6-4A03-BE0F-739BA160EFC4}"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5B8D6302-DB52-4805-8412-68573FF03D51}"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017D44F0-9127-4691-9843-9B1CBB85B1A8}"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06AF58DA-0543-4F14-8515-600B80FF8F01}"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54F3DA5A-5C47-40E3-9040-98F2DD41EF8B}"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9CA3F781-18E9-486F-8619-E72C883EEC36}"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6D0D8C4-E09F-428F-AC28-0486C9B1D110}"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16FE856-5BB9-43CD-B49D-0C3D97C0AA4D}"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686882-BD5F-483A-9921-B5498F0900B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dropbox.com/s/89szczbed95o78c/libro_pc_foodcouple_89395.zip"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73" name="Rectangle 25"/>
          <p:cNvSpPr>
            <a:spLocks noGrp="1" noChangeArrowheads="1"/>
          </p:cNvSpPr>
          <p:nvPr>
            <p:ph type="ctrTitle"/>
          </p:nvPr>
        </p:nvSpPr>
        <p:spPr>
          <a:xfrm>
            <a:off x="251520" y="1124744"/>
            <a:ext cx="6264696" cy="1470025"/>
          </a:xfrm>
        </p:spPr>
        <p:txBody>
          <a:bodyPr/>
          <a:lstStyle/>
          <a:p>
            <a:r>
              <a:rPr lang="es-UY" sz="8800" b="1" dirty="0" smtClean="0">
                <a:solidFill>
                  <a:srgbClr val="2C8458"/>
                </a:solidFill>
                <a:latin typeface="Bookman Old Style" pitchFamily="18" charset="0"/>
                <a:cs typeface="Aharoni" pitchFamily="2" charset="-79"/>
              </a:rPr>
              <a:t>FOOD</a:t>
            </a:r>
            <a:endParaRPr lang="es-ES" sz="8800" b="1" dirty="0">
              <a:solidFill>
                <a:srgbClr val="2C8458"/>
              </a:solidFill>
              <a:latin typeface="Bookman Old Style" pitchFamily="18" charset="0"/>
              <a:cs typeface="Aharoni" pitchFamily="2" charset="-79"/>
            </a:endParaRPr>
          </a:p>
        </p:txBody>
      </p:sp>
      <p:sp>
        <p:nvSpPr>
          <p:cNvPr id="4" name="Rectangle 29"/>
          <p:cNvSpPr>
            <a:spLocks noGrp="1" noChangeArrowheads="1"/>
          </p:cNvSpPr>
          <p:nvPr>
            <p:ph type="subTitle" idx="1"/>
          </p:nvPr>
        </p:nvSpPr>
        <p:spPr>
          <a:xfrm>
            <a:off x="3707904" y="2636912"/>
            <a:ext cx="6400800" cy="1752600"/>
          </a:xfrm>
        </p:spPr>
        <p:txBody>
          <a:bodyPr/>
          <a:lstStyle/>
          <a:p>
            <a:pPr algn="l"/>
            <a:r>
              <a:rPr lang="es-ES" sz="1800" b="1" dirty="0" err="1" smtClean="0"/>
              <a:t>Group</a:t>
            </a:r>
            <a:r>
              <a:rPr lang="es-ES" sz="1800" b="1" dirty="0" smtClean="0"/>
              <a:t> 3</a:t>
            </a:r>
          </a:p>
          <a:p>
            <a:pPr algn="l"/>
            <a:r>
              <a:rPr lang="es-ES" sz="1600" dirty="0" smtClean="0"/>
              <a:t>Mª Emilia Castillo</a:t>
            </a:r>
          </a:p>
          <a:p>
            <a:pPr algn="l"/>
            <a:r>
              <a:rPr lang="es-ES" sz="1600" dirty="0" smtClean="0"/>
              <a:t>Cristina Díez </a:t>
            </a:r>
            <a:r>
              <a:rPr lang="es-ES" sz="1600" dirty="0" err="1" smtClean="0"/>
              <a:t>Arcal</a:t>
            </a:r>
            <a:endParaRPr lang="es-ES" sz="1600" dirty="0" smtClean="0"/>
          </a:p>
          <a:p>
            <a:pPr algn="l"/>
            <a:r>
              <a:rPr lang="es-ES" sz="1600" dirty="0" smtClean="0"/>
              <a:t>María Navarro Fernández</a:t>
            </a:r>
          </a:p>
          <a:p>
            <a:pPr algn="l"/>
            <a:r>
              <a:rPr lang="es-ES" sz="1600" dirty="0" err="1" smtClean="0"/>
              <a:t>Muhammet</a:t>
            </a:r>
            <a:r>
              <a:rPr lang="es-ES" sz="1600" dirty="0" smtClean="0"/>
              <a:t> </a:t>
            </a:r>
            <a:r>
              <a:rPr lang="es-ES" sz="1600" dirty="0" err="1" smtClean="0"/>
              <a:t>Okur</a:t>
            </a:r>
            <a:endParaRPr lang="es-ES" sz="1600" dirty="0" smtClean="0"/>
          </a:p>
          <a:p>
            <a:pPr algn="l"/>
            <a:r>
              <a:rPr lang="es-ES" sz="1600" b="1" dirty="0" err="1" smtClean="0"/>
              <a:t>Didactic</a:t>
            </a:r>
            <a:r>
              <a:rPr lang="es-ES" sz="1600" b="1" dirty="0" smtClean="0"/>
              <a:t> of </a:t>
            </a:r>
            <a:r>
              <a:rPr lang="es-ES" sz="1600" b="1" dirty="0" err="1" smtClean="0"/>
              <a:t>the</a:t>
            </a:r>
            <a:r>
              <a:rPr lang="es-ES" sz="1600" b="1" dirty="0" smtClean="0"/>
              <a:t> </a:t>
            </a:r>
            <a:r>
              <a:rPr lang="es-ES" sz="1600" b="1" dirty="0" err="1" smtClean="0"/>
              <a:t>English</a:t>
            </a:r>
            <a:r>
              <a:rPr lang="es-ES" sz="1600" b="1" dirty="0" smtClean="0"/>
              <a:t> </a:t>
            </a:r>
            <a:r>
              <a:rPr lang="es-ES" sz="1600" b="1" dirty="0" err="1" smtClean="0"/>
              <a:t>Lnaguage</a:t>
            </a:r>
            <a:r>
              <a:rPr lang="es-ES" sz="1600" b="1" dirty="0" smtClean="0"/>
              <a:t> 2013/2014</a:t>
            </a:r>
            <a:endParaRPr lang="es-ES"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READING</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nvGraphicFramePr>
        <p:xfrm>
          <a:off x="1115616" y="980728"/>
          <a:ext cx="6840759" cy="3842490"/>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READ</a:t>
                      </a:r>
                      <a:r>
                        <a:rPr lang="es-ES" sz="2000" b="1" i="1" baseline="0" dirty="0" smtClean="0">
                          <a:latin typeface="Calibri"/>
                          <a:ea typeface="Calibri"/>
                          <a:cs typeface="Times New Roman"/>
                        </a:rPr>
                        <a:t> A YUMMY CAKE!</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endParaRPr lang="en-US" sz="1600" i="1" dirty="0" smtClean="0">
                        <a:latin typeface="Calibri"/>
                        <a:ea typeface="Calibri"/>
                        <a:cs typeface="Times New Roman"/>
                      </a:endParaRPr>
                    </a:p>
                    <a:p>
                      <a:pPr algn="ctr">
                        <a:lnSpc>
                          <a:spcPct val="115000"/>
                        </a:lnSpc>
                        <a:spcAft>
                          <a:spcPts val="0"/>
                        </a:spcAft>
                      </a:pPr>
                      <a:r>
                        <a:rPr lang="en-US" sz="1600" i="1" dirty="0" smtClean="0">
                          <a:latin typeface="Calibri"/>
                          <a:ea typeface="Calibri"/>
                          <a:cs typeface="Times New Roman"/>
                        </a:rPr>
                        <a:t>Individual</a:t>
                      </a:r>
                      <a:r>
                        <a:rPr lang="en-US" sz="1600" i="1" baseline="0" dirty="0" smtClean="0">
                          <a:latin typeface="Calibri"/>
                          <a:ea typeface="Calibri"/>
                          <a:cs typeface="Times New Roman"/>
                        </a:rPr>
                        <a:t> work</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endParaRPr lang="en-US" sz="1600" i="1" dirty="0" smtClean="0">
                        <a:latin typeface="Calibri"/>
                        <a:ea typeface="Calibri"/>
                        <a:cs typeface="Times New Roman"/>
                      </a:endParaRPr>
                    </a:p>
                    <a:p>
                      <a:pPr algn="ctr">
                        <a:lnSpc>
                          <a:spcPct val="115000"/>
                        </a:lnSpc>
                        <a:spcAft>
                          <a:spcPts val="0"/>
                        </a:spcAft>
                      </a:pPr>
                      <a:r>
                        <a:rPr lang="en-US" sz="1600" i="1" dirty="0" smtClean="0">
                          <a:latin typeface="Calibri"/>
                          <a:ea typeface="Calibri"/>
                          <a:cs typeface="Times New Roman"/>
                        </a:rPr>
                        <a:t>30 minutes</a:t>
                      </a:r>
                    </a:p>
                    <a:p>
                      <a:pPr algn="ctr">
                        <a:lnSpc>
                          <a:spcPct val="115000"/>
                        </a:lnSpc>
                        <a:spcAft>
                          <a:spcPts val="0"/>
                        </a:spcAft>
                      </a:pPr>
                      <a:r>
                        <a:rPr lang="en-US" sz="1600" i="1" dirty="0" smtClean="0">
                          <a:latin typeface="Calibri"/>
                          <a:ea typeface="Calibri"/>
                          <a:cs typeface="Times New Roman"/>
                        </a:rPr>
                        <a:t>(divided</a:t>
                      </a:r>
                      <a:r>
                        <a:rPr lang="en-US" sz="1600" i="1" baseline="0" dirty="0" smtClean="0">
                          <a:latin typeface="Calibri"/>
                          <a:ea typeface="Calibri"/>
                          <a:cs typeface="Times New Roman"/>
                        </a:rPr>
                        <a:t> in </a:t>
                      </a:r>
                      <a:r>
                        <a:rPr lang="en-US" sz="1600" i="1" baseline="0" smtClean="0">
                          <a:latin typeface="Calibri"/>
                          <a:ea typeface="Calibri"/>
                          <a:cs typeface="Times New Roman"/>
                        </a:rPr>
                        <a:t>two sessions)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Scissors</a:t>
                      </a:r>
                    </a:p>
                    <a:p>
                      <a:pPr algn="ctr">
                        <a:lnSpc>
                          <a:spcPct val="115000"/>
                        </a:lnSpc>
                        <a:spcAft>
                          <a:spcPts val="0"/>
                        </a:spcAft>
                      </a:pPr>
                      <a:r>
                        <a:rPr lang="en-US" sz="1600" i="1" noProof="0" dirty="0" smtClean="0">
                          <a:latin typeface="Calibri"/>
                          <a:ea typeface="Calibri"/>
                          <a:cs typeface="Times New Roman"/>
                        </a:rPr>
                        <a:t>Color</a:t>
                      </a:r>
                      <a:r>
                        <a:rPr lang="en-US" sz="1600" i="1" baseline="0" noProof="0" dirty="0" smtClean="0">
                          <a:latin typeface="Calibri"/>
                          <a:ea typeface="Calibri"/>
                          <a:cs typeface="Times New Roman"/>
                        </a:rPr>
                        <a:t> pencils</a:t>
                      </a:r>
                    </a:p>
                    <a:p>
                      <a:pPr algn="ctr">
                        <a:lnSpc>
                          <a:spcPct val="115000"/>
                        </a:lnSpc>
                        <a:spcAft>
                          <a:spcPts val="0"/>
                        </a:spcAft>
                      </a:pPr>
                      <a:r>
                        <a:rPr lang="en-US" sz="1600" i="1" noProof="0" dirty="0" smtClean="0">
                          <a:latin typeface="Calibri"/>
                          <a:ea typeface="Calibri"/>
                          <a:cs typeface="Times New Roman"/>
                        </a:rPr>
                        <a:t>Stapler</a:t>
                      </a:r>
                    </a:p>
                    <a:p>
                      <a:pPr algn="ctr">
                        <a:lnSpc>
                          <a:spcPct val="115000"/>
                        </a:lnSpc>
                        <a:spcAft>
                          <a:spcPts val="0"/>
                        </a:spcAft>
                      </a:pPr>
                      <a:r>
                        <a:rPr lang="en-US" sz="1600" i="1" noProof="0" dirty="0" smtClean="0">
                          <a:latin typeface="Calibri"/>
                          <a:ea typeface="Calibri"/>
                          <a:cs typeface="Times New Roman"/>
                        </a:rPr>
                        <a:t>Pictures sheets</a:t>
                      </a: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pitchFamily="34" charset="0"/>
                          <a:ea typeface="Calibri"/>
                          <a:cs typeface="Times New Roman"/>
                        </a:rPr>
                        <a:t>Development</a:t>
                      </a:r>
                      <a:r>
                        <a:rPr lang="en-US" sz="1800" b="0" dirty="0" smtClean="0">
                          <a:latin typeface="Calibri" pitchFamily="34" charset="0"/>
                          <a:ea typeface="Calibri"/>
                          <a:cs typeface="Times New Roman"/>
                        </a:rPr>
                        <a:t>.</a:t>
                      </a:r>
                    </a:p>
                    <a:p>
                      <a:pPr algn="just">
                        <a:lnSpc>
                          <a:spcPct val="115000"/>
                        </a:lnSpc>
                        <a:spcAft>
                          <a:spcPts val="0"/>
                        </a:spcAft>
                      </a:pPr>
                      <a:r>
                        <a:rPr lang="en-US" sz="1800" b="0" dirty="0" smtClean="0">
                          <a:latin typeface="Calibri" pitchFamily="34" charset="0"/>
                          <a:ea typeface="Calibri"/>
                          <a:cs typeface="Times New Roman"/>
                        </a:rPr>
                        <a:t>Each</a:t>
                      </a:r>
                      <a:r>
                        <a:rPr lang="en-US" sz="1800" b="0" baseline="0" dirty="0" smtClean="0">
                          <a:latin typeface="Calibri" pitchFamily="34" charset="0"/>
                          <a:ea typeface="Calibri"/>
                          <a:cs typeface="Times New Roman"/>
                        </a:rPr>
                        <a:t> child will have a sheet  of story’s pictures. They will have to color the pictures, cot out them and order the pictures like appear on the story. Then, the teacher will staple all the pictures together. </a:t>
                      </a:r>
                    </a:p>
                    <a:p>
                      <a:pPr algn="just">
                        <a:lnSpc>
                          <a:spcPct val="115000"/>
                        </a:lnSpc>
                        <a:spcAft>
                          <a:spcPts val="0"/>
                        </a:spcAft>
                      </a:pPr>
                      <a:r>
                        <a:rPr lang="en-US" sz="1800" b="0" dirty="0" smtClean="0">
                          <a:latin typeface="Calibri" pitchFamily="34" charset="0"/>
                          <a:ea typeface="Calibri"/>
                          <a:cs typeface="Times New Roman"/>
                        </a:rPr>
                        <a:t>Children will take the book to their houses</a:t>
                      </a:r>
                      <a:r>
                        <a:rPr lang="en-US" sz="1800" b="0" baseline="0" dirty="0" smtClean="0">
                          <a:latin typeface="Calibri" pitchFamily="34" charset="0"/>
                          <a:ea typeface="Calibri"/>
                          <a:cs typeface="Times New Roman"/>
                        </a:rPr>
                        <a:t> for showing and telling it to their parents.</a:t>
                      </a:r>
                      <a:endParaRPr lang="en-US" sz="1800" b="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FINAL TASK</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nvGraphicFramePr>
        <p:xfrm>
          <a:off x="1115616" y="980728"/>
          <a:ext cx="6840759" cy="4081239"/>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SHOPPING TIME</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15</a:t>
                      </a:r>
                      <a:r>
                        <a:rPr lang="en-US" sz="1600" i="1" baseline="0" dirty="0" smtClean="0">
                          <a:latin typeface="Calibri"/>
                          <a:ea typeface="Calibri"/>
                          <a:cs typeface="Times New Roman"/>
                        </a:rPr>
                        <a:t> 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Game</a:t>
                      </a: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en-US" sz="1800" b="1" kern="1200" dirty="0" smtClean="0">
                          <a:solidFill>
                            <a:schemeClr val="tx1"/>
                          </a:solidFill>
                          <a:latin typeface="Calibri" pitchFamily="34" charset="0"/>
                          <a:ea typeface="+mn-ea"/>
                          <a:cs typeface="+mn-cs"/>
                        </a:rPr>
                        <a:t>Development.</a:t>
                      </a:r>
                    </a:p>
                    <a:p>
                      <a:pPr marL="0" marR="0" indent="0" algn="just" defTabSz="914400" rtl="0" eaLnBrk="1" fontAlgn="auto" latinLnBrk="0" hangingPunct="1">
                        <a:lnSpc>
                          <a:spcPct val="115000"/>
                        </a:lnSpc>
                        <a:spcBef>
                          <a:spcPts val="0"/>
                        </a:spcBef>
                        <a:spcAft>
                          <a:spcPts val="0"/>
                        </a:spcAft>
                        <a:buClrTx/>
                        <a:buSzTx/>
                        <a:buFontTx/>
                        <a:buNone/>
                        <a:tabLst/>
                        <a:defRPr/>
                      </a:pPr>
                      <a:r>
                        <a:rPr lang="en-GB" sz="1800" kern="1200" dirty="0" smtClean="0">
                          <a:solidFill>
                            <a:schemeClr val="tx1"/>
                          </a:solidFill>
                          <a:latin typeface="Calibri" pitchFamily="34" charset="0"/>
                          <a:ea typeface="+mn-ea"/>
                          <a:cs typeface="+mn-cs"/>
                        </a:rPr>
                        <a:t>This game is a board game. We will make groups of four and we will distribute to each pupil a shopping list with the food he/she has to buy and a chart to “carry” the food. Then, on a board, we will put little cards with pictures of food, but they will be upside down. In each turn, a child has to take one card, show to the others saying the right word and decide if he/she wants to keep it. If it has this item in the shopping list, he will keep it, if not, he will put it back on the board, but upside down, so the others interested in this card, will have to memorise where it is.</a:t>
                      </a:r>
                      <a:endParaRPr lang="es-ES" sz="1800" kern="1200" dirty="0" smtClean="0">
                        <a:solidFill>
                          <a:schemeClr val="tx1"/>
                        </a:solidFill>
                        <a:latin typeface="Calibri" pitchFamily="34" charset="0"/>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Tree>
    <p:extLst>
      <p:ext uri="{BB962C8B-B14F-4D97-AF65-F5344CB8AC3E}">
        <p14:creationId xmlns="" xmlns:p14="http://schemas.microsoft.com/office/powerpoint/2010/main" val="928137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GOODBYE SONG</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extLst>
              <p:ext uri="{D42A27DB-BD31-4B8C-83A1-F6EECF244321}">
                <p14:modId xmlns="" xmlns:p14="http://schemas.microsoft.com/office/powerpoint/2010/main" val="1765942157"/>
              </p:ext>
            </p:extLst>
          </p:nvPr>
        </p:nvGraphicFramePr>
        <p:xfrm>
          <a:off x="1115616" y="980728"/>
          <a:ext cx="6840759" cy="3553935"/>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GOODBYE ROUTINE</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The whole class</a:t>
                      </a: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5</a:t>
                      </a:r>
                      <a:r>
                        <a:rPr lang="en-US" sz="1600" i="1" baseline="0" dirty="0" smtClean="0">
                          <a:latin typeface="Calibri"/>
                          <a:ea typeface="Calibri"/>
                          <a:cs typeface="Times New Roman"/>
                        </a:rPr>
                        <a:t> minutes</a:t>
                      </a:r>
                      <a:endParaRPr lang="en-US" sz="1600" i="1" dirty="0" smtClean="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Goodbye song</a:t>
                      </a: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pitchFamily="34" charset="0"/>
                          <a:ea typeface="Calibri"/>
                          <a:cs typeface="Times New Roman"/>
                        </a:rPr>
                        <a:t>Development</a:t>
                      </a:r>
                      <a:r>
                        <a:rPr lang="en-US" sz="1800" b="0" dirty="0" smtClean="0">
                          <a:latin typeface="Calibri" pitchFamily="34" charset="0"/>
                          <a:ea typeface="Calibri"/>
                          <a:cs typeface="Times New Roman"/>
                        </a:rPr>
                        <a:t>.</a:t>
                      </a:r>
                    </a:p>
                    <a:p>
                      <a:pPr algn="just">
                        <a:lnSpc>
                          <a:spcPct val="115000"/>
                        </a:lnSpc>
                        <a:spcAft>
                          <a:spcPts val="0"/>
                        </a:spcAft>
                      </a:pPr>
                      <a:r>
                        <a:rPr lang="en-US" sz="1800" b="0" dirty="0" smtClean="0">
                          <a:latin typeface="Calibri" pitchFamily="34" charset="0"/>
                          <a:ea typeface="Calibri"/>
                          <a:cs typeface="Times New Roman"/>
                        </a:rPr>
                        <a:t>Every</a:t>
                      </a:r>
                      <a:r>
                        <a:rPr lang="en-US" sz="1800" b="0" baseline="0" dirty="0" smtClean="0">
                          <a:latin typeface="Calibri" pitchFamily="34" charset="0"/>
                          <a:ea typeface="Calibri"/>
                          <a:cs typeface="Times New Roman"/>
                        </a:rPr>
                        <a:t> day at the end of the class we will sing the goodbye routine with </a:t>
                      </a:r>
                      <a:r>
                        <a:rPr lang="en-US" sz="1800" b="0" i="1" baseline="0" dirty="0" err="1" smtClean="0">
                          <a:latin typeface="Calibri" pitchFamily="34" charset="0"/>
                          <a:ea typeface="Calibri"/>
                          <a:cs typeface="Times New Roman"/>
                        </a:rPr>
                        <a:t>Beheee</a:t>
                      </a:r>
                      <a:r>
                        <a:rPr lang="en-US" sz="1800" b="0" i="1" baseline="0" dirty="0" smtClean="0">
                          <a:latin typeface="Calibri" pitchFamily="34" charset="0"/>
                          <a:ea typeface="Calibri"/>
                          <a:cs typeface="Times New Roman"/>
                        </a:rPr>
                        <a:t> </a:t>
                      </a:r>
                      <a:r>
                        <a:rPr lang="en-US" sz="1800" b="0" i="0" baseline="0" dirty="0" smtClean="0">
                          <a:latin typeface="Calibri" pitchFamily="34" charset="0"/>
                          <a:ea typeface="Calibri"/>
                          <a:cs typeface="Times New Roman"/>
                        </a:rPr>
                        <a:t>to say goodbye to everyone.</a:t>
                      </a:r>
                      <a:endParaRPr lang="en-US" sz="1800" b="0" i="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r h="880858">
                <a:tc gridSpan="3">
                  <a:txBody>
                    <a:bodyPr/>
                    <a:lstStyle/>
                    <a:p>
                      <a:pPr>
                        <a:lnSpc>
                          <a:spcPct val="115000"/>
                        </a:lnSpc>
                        <a:spcAft>
                          <a:spcPts val="0"/>
                        </a:spcAft>
                      </a:pPr>
                      <a:endParaRPr lang="es-ES" sz="1600" dirty="0" smtClean="0">
                        <a:latin typeface="Calibri"/>
                        <a:ea typeface="Calibri"/>
                        <a:cs typeface="Times New Roman"/>
                      </a:endParaRPr>
                    </a:p>
                    <a:p>
                      <a:pPr algn="ctr">
                        <a:lnSpc>
                          <a:spcPct val="115000"/>
                        </a:lnSpc>
                        <a:spcAft>
                          <a:spcPts val="0"/>
                        </a:spcAft>
                      </a:pPr>
                      <a:r>
                        <a:rPr lang="en-US" sz="1600" b="1" i="1" dirty="0" smtClean="0">
                          <a:latin typeface="Calibri"/>
                          <a:ea typeface="Calibri"/>
                          <a:cs typeface="Times New Roman"/>
                        </a:rPr>
                        <a:t>TAPESCRIPT</a:t>
                      </a:r>
                      <a:endParaRPr lang="es-ES" sz="1600" dirty="0" smtClean="0">
                        <a:latin typeface="Calibri"/>
                        <a:ea typeface="Calibri"/>
                        <a:cs typeface="Times New Roman"/>
                      </a:endParaRPr>
                    </a:p>
                    <a:p>
                      <a:pPr algn="ctr">
                        <a:lnSpc>
                          <a:spcPct val="115000"/>
                        </a:lnSpc>
                        <a:spcAft>
                          <a:spcPts val="0"/>
                        </a:spcAft>
                      </a:pPr>
                      <a:r>
                        <a:rPr lang="en-US" sz="1600" i="1" noProof="0" dirty="0" smtClean="0">
                          <a:latin typeface="Calibri"/>
                          <a:ea typeface="Calibri"/>
                          <a:cs typeface="Times New Roman"/>
                        </a:rPr>
                        <a:t>Goodbye,</a:t>
                      </a:r>
                      <a:r>
                        <a:rPr lang="en-US" sz="1600" i="1" baseline="0" noProof="0" dirty="0" smtClean="0">
                          <a:latin typeface="Calibri"/>
                          <a:ea typeface="Calibri"/>
                          <a:cs typeface="Times New Roman"/>
                        </a:rPr>
                        <a:t> goodbye, goodbye to you!</a:t>
                      </a:r>
                      <a:endParaRPr lang="en-US" sz="1600" noProof="0" dirty="0" smtClean="0">
                        <a:latin typeface="Calibri"/>
                        <a:ea typeface="Calibri"/>
                        <a:cs typeface="Times New Roman"/>
                      </a:endParaRPr>
                    </a:p>
                    <a:p>
                      <a:pPr algn="ctr">
                        <a:lnSpc>
                          <a:spcPct val="115000"/>
                        </a:lnSpc>
                        <a:spcAft>
                          <a:spcPts val="0"/>
                        </a:spcAft>
                      </a:pPr>
                      <a:r>
                        <a:rPr lang="en-US" sz="1600" i="1" noProof="0" dirty="0" smtClean="0">
                          <a:latin typeface="Calibri"/>
                          <a:ea typeface="Calibri"/>
                          <a:cs typeface="Times New Roman"/>
                        </a:rPr>
                        <a:t>Goodbye, </a:t>
                      </a:r>
                      <a:r>
                        <a:rPr lang="en-US" sz="1600" i="1" noProof="0" dirty="0" err="1" smtClean="0">
                          <a:latin typeface="Calibri"/>
                          <a:ea typeface="Calibri"/>
                          <a:cs typeface="Times New Roman"/>
                        </a:rPr>
                        <a:t>goodbye!I</a:t>
                      </a:r>
                      <a:r>
                        <a:rPr lang="en-US" sz="1600" i="1" noProof="0" dirty="0" smtClean="0">
                          <a:latin typeface="Calibri"/>
                          <a:ea typeface="Calibri"/>
                          <a:cs typeface="Times New Roman"/>
                        </a:rPr>
                        <a:t> see you again!</a:t>
                      </a:r>
                      <a:r>
                        <a:rPr lang="en-US" sz="1600" i="1" baseline="0" noProof="0" dirty="0" smtClean="0">
                          <a:latin typeface="Calibri"/>
                          <a:ea typeface="Calibri"/>
                          <a:cs typeface="Times New Roman"/>
                        </a:rPr>
                        <a:t> (2)</a:t>
                      </a:r>
                      <a:endParaRPr lang="en-US" sz="1600" noProof="0" dirty="0" smtClean="0">
                        <a:latin typeface="Calibri"/>
                        <a:ea typeface="Calibri"/>
                        <a:cs typeface="Times New Roman"/>
                      </a:endParaRPr>
                    </a:p>
                    <a:p>
                      <a:pPr algn="ctr"/>
                      <a:endParaRPr lang="es-ES" sz="1600" kern="1200" dirty="0" smtClean="0">
                        <a:solidFill>
                          <a:schemeClr val="tx1"/>
                        </a:solidFill>
                        <a:latin typeface="Calibri" pitchFamily="34" charset="0"/>
                        <a:ea typeface="+mn-ea"/>
                        <a:cs typeface="+mn-cs"/>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9A3"/>
                    </a:solid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Orange : Personaje de dibujos animados de Orange"/>
          <p:cNvPicPr>
            <a:picLocks noChangeAspect="1" noChangeArrowheads="1"/>
          </p:cNvPicPr>
          <p:nvPr/>
        </p:nvPicPr>
        <p:blipFill>
          <a:blip r:embed="rId2" cstate="print"/>
          <a:srcRect/>
          <a:stretch>
            <a:fillRect/>
          </a:stretch>
        </p:blipFill>
        <p:spPr bwMode="auto">
          <a:xfrm>
            <a:off x="5004048" y="1340768"/>
            <a:ext cx="3150350" cy="3528392"/>
          </a:xfrm>
          <a:prstGeom prst="rect">
            <a:avLst/>
          </a:prstGeom>
          <a:noFill/>
        </p:spPr>
      </p:pic>
      <p:sp>
        <p:nvSpPr>
          <p:cNvPr id="2" name="TextBox 4"/>
          <p:cNvSpPr txBox="1"/>
          <p:nvPr/>
        </p:nvSpPr>
        <p:spPr>
          <a:xfrm>
            <a:off x="1403648" y="2348880"/>
            <a:ext cx="4248472" cy="1200329"/>
          </a:xfrm>
          <a:prstGeom prst="rect">
            <a:avLst/>
          </a:prstGeom>
          <a:noFill/>
        </p:spPr>
        <p:txBody>
          <a:bodyPr wrap="square" rtlCol="0">
            <a:spAutoFit/>
          </a:bodyPr>
          <a:lstStyle/>
          <a:p>
            <a:pPr algn="ctr"/>
            <a:r>
              <a:rPr lang="es-ES" sz="3600" dirty="0" err="1" smtClean="0">
                <a:latin typeface="Arial Rounded MT Bold" pitchFamily="34" charset="0"/>
              </a:rPr>
              <a:t>Thanks</a:t>
            </a:r>
            <a:r>
              <a:rPr lang="es-ES" sz="3600" dirty="0" smtClean="0">
                <a:latin typeface="Arial Rounded MT Bold" pitchFamily="34" charset="0"/>
              </a:rPr>
              <a:t> </a:t>
            </a:r>
            <a:r>
              <a:rPr lang="es-ES" sz="3600" dirty="0" err="1" smtClean="0">
                <a:latin typeface="Arial Rounded MT Bold" pitchFamily="34" charset="0"/>
              </a:rPr>
              <a:t>for</a:t>
            </a:r>
            <a:r>
              <a:rPr lang="es-ES" sz="3600" dirty="0" smtClean="0">
                <a:latin typeface="Arial Rounded MT Bold" pitchFamily="34" charset="0"/>
              </a:rPr>
              <a:t> </a:t>
            </a:r>
            <a:r>
              <a:rPr lang="es-ES" sz="3600" dirty="0" err="1" smtClean="0">
                <a:latin typeface="Arial Rounded MT Bold" pitchFamily="34" charset="0"/>
              </a:rPr>
              <a:t>your</a:t>
            </a:r>
            <a:r>
              <a:rPr lang="es-ES" sz="3600" dirty="0" smtClean="0">
                <a:latin typeface="Arial Rounded MT Bold" pitchFamily="34" charset="0"/>
              </a:rPr>
              <a:t> </a:t>
            </a:r>
            <a:r>
              <a:rPr lang="es-ES" sz="3600" dirty="0" err="1" smtClean="0">
                <a:latin typeface="Arial Rounded MT Bold" pitchFamily="34" charset="0"/>
              </a:rPr>
              <a:t>attention</a:t>
            </a:r>
            <a:r>
              <a:rPr lang="es-ES" sz="3600" dirty="0" smtClean="0">
                <a:latin typeface="Arial Rounded MT Bold" pitchFamily="34" charset="0"/>
              </a:rPr>
              <a:t>!</a:t>
            </a:r>
            <a:endParaRPr lang="es-ES" sz="3600" dirty="0">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noGrp="1" noChangeArrowheads="1"/>
          </p:cNvSpPr>
          <p:nvPr>
            <p:ph type="title"/>
          </p:nvPr>
        </p:nvSpPr>
        <p:spPr>
          <a:xfrm>
            <a:off x="1187624" y="0"/>
            <a:ext cx="6645424" cy="1143000"/>
          </a:xfrm>
        </p:spPr>
        <p:txBody>
          <a:bodyPr/>
          <a:lstStyle/>
          <a:p>
            <a:r>
              <a:rPr lang="es-ES" b="1" i="1" dirty="0" smtClean="0">
                <a:solidFill>
                  <a:schemeClr val="tx1"/>
                </a:solidFill>
                <a:latin typeface="Calibri" pitchFamily="34" charset="0"/>
              </a:rPr>
              <a:t>HELLO SONG</a:t>
            </a:r>
            <a:endParaRPr lang="es-ES" b="1" i="1" dirty="0">
              <a:solidFill>
                <a:schemeClr val="tx1"/>
              </a:solidFill>
              <a:latin typeface="Calibri" pitchFamily="34" charset="0"/>
            </a:endParaRPr>
          </a:p>
        </p:txBody>
      </p:sp>
      <p:graphicFrame>
        <p:nvGraphicFramePr>
          <p:cNvPr id="4" name="3 Tabla"/>
          <p:cNvGraphicFramePr>
            <a:graphicFrameLocks noGrp="1"/>
          </p:cNvGraphicFramePr>
          <p:nvPr>
            <p:extLst>
              <p:ext uri="{D42A27DB-BD31-4B8C-83A1-F6EECF244321}">
                <p14:modId xmlns="" xmlns:p14="http://schemas.microsoft.com/office/powerpoint/2010/main" val="448663098"/>
              </p:ext>
            </p:extLst>
          </p:nvPr>
        </p:nvGraphicFramePr>
        <p:xfrm>
          <a:off x="1115616" y="1196750"/>
          <a:ext cx="6840759" cy="4125431"/>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HELLO</a:t>
                      </a:r>
                      <a:r>
                        <a:rPr lang="es-ES" sz="2000" b="1" i="1" baseline="0" dirty="0" smtClean="0">
                          <a:latin typeface="Calibri"/>
                          <a:ea typeface="Calibri"/>
                          <a:cs typeface="Times New Roman"/>
                        </a:rPr>
                        <a:t> ROUTINE</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a:latin typeface="Calibri"/>
                          <a:ea typeface="Calibri"/>
                          <a:cs typeface="Times New Roman"/>
                        </a:rPr>
                        <a:t>5 </a:t>
                      </a:r>
                      <a:r>
                        <a:rPr lang="en-US" sz="1600" i="1" dirty="0" smtClean="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Hello song</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nSpc>
                          <a:spcPct val="115000"/>
                        </a:lnSpc>
                        <a:spcAft>
                          <a:spcPts val="0"/>
                        </a:spcAft>
                      </a:pPr>
                      <a:r>
                        <a:rPr lang="en-US" sz="1800" b="1" dirty="0" smtClean="0">
                          <a:latin typeface="Calibri"/>
                          <a:ea typeface="Calibri"/>
                          <a:cs typeface="Times New Roman"/>
                        </a:rPr>
                        <a:t>Development</a:t>
                      </a:r>
                      <a:r>
                        <a:rPr lang="en-US" sz="1800" b="0" dirty="0" smtClean="0">
                          <a:latin typeface="Calibri"/>
                          <a:ea typeface="Calibri"/>
                          <a:cs typeface="Times New Roman"/>
                        </a:rPr>
                        <a:t>.</a:t>
                      </a:r>
                      <a:r>
                        <a:rPr lang="en-US" sz="1800" b="0" baseline="0" dirty="0" smtClean="0">
                          <a:latin typeface="Calibri"/>
                          <a:ea typeface="Calibri"/>
                          <a:cs typeface="Times New Roman"/>
                        </a:rPr>
                        <a:t> </a:t>
                      </a:r>
                    </a:p>
                    <a:p>
                      <a:pPr algn="just">
                        <a:lnSpc>
                          <a:spcPct val="115000"/>
                        </a:lnSpc>
                        <a:spcAft>
                          <a:spcPts val="0"/>
                        </a:spcAft>
                      </a:pPr>
                      <a:r>
                        <a:rPr lang="en-US" sz="1800" dirty="0" smtClean="0">
                          <a:latin typeface="Calibri"/>
                          <a:ea typeface="Calibri"/>
                          <a:cs typeface="Times New Roman"/>
                        </a:rPr>
                        <a:t>Every</a:t>
                      </a:r>
                      <a:r>
                        <a:rPr lang="en-US" sz="1800" baseline="0" dirty="0" smtClean="0">
                          <a:latin typeface="Calibri"/>
                          <a:ea typeface="Calibri"/>
                          <a:cs typeface="Times New Roman"/>
                        </a:rPr>
                        <a:t> day w</a:t>
                      </a:r>
                      <a:r>
                        <a:rPr lang="en-US" sz="1800" dirty="0" smtClean="0">
                          <a:latin typeface="Calibri"/>
                          <a:ea typeface="Calibri"/>
                          <a:cs typeface="Times New Roman"/>
                        </a:rPr>
                        <a:t>hen </a:t>
                      </a:r>
                      <a:r>
                        <a:rPr lang="en-US" sz="1800" dirty="0">
                          <a:latin typeface="Calibri"/>
                          <a:ea typeface="Calibri"/>
                          <a:cs typeface="Times New Roman"/>
                        </a:rPr>
                        <a:t>they come to the class, they will be in a circle and we will sing together the following </a:t>
                      </a:r>
                      <a:r>
                        <a:rPr lang="en-US" sz="1800" i="1" dirty="0">
                          <a:latin typeface="Calibri"/>
                          <a:ea typeface="Calibri"/>
                          <a:cs typeface="Times New Roman"/>
                        </a:rPr>
                        <a:t>How are you </a:t>
                      </a:r>
                      <a:r>
                        <a:rPr lang="en-US" sz="1800" i="1" dirty="0" smtClean="0">
                          <a:latin typeface="Calibri"/>
                          <a:ea typeface="Calibri"/>
                          <a:cs typeface="Times New Roman"/>
                        </a:rPr>
                        <a:t>song </a:t>
                      </a:r>
                      <a:r>
                        <a:rPr lang="en-US" sz="1800" i="0" dirty="0" smtClean="0">
                          <a:latin typeface="Calibri"/>
                          <a:ea typeface="Calibri"/>
                          <a:cs typeface="Times New Roman"/>
                        </a:rPr>
                        <a:t>with our mascot </a:t>
                      </a:r>
                      <a:r>
                        <a:rPr lang="en-US" sz="1800" i="1" dirty="0" err="1" smtClean="0">
                          <a:latin typeface="Calibri"/>
                          <a:ea typeface="Calibri"/>
                          <a:cs typeface="Times New Roman"/>
                        </a:rPr>
                        <a:t>Beheeeee</a:t>
                      </a:r>
                      <a:r>
                        <a:rPr lang="en-US" sz="1800" i="1" dirty="0" smtClean="0">
                          <a:latin typeface="Calibri"/>
                          <a:ea typeface="Calibri"/>
                          <a:cs typeface="Times New Roman"/>
                        </a:rPr>
                        <a:t>.</a:t>
                      </a:r>
                      <a:endParaRPr lang="es-ES" sz="18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r h="1621532">
                <a:tc gridSpan="3">
                  <a:txBody>
                    <a:bodyPr/>
                    <a:lstStyle/>
                    <a:p>
                      <a:pPr>
                        <a:lnSpc>
                          <a:spcPct val="115000"/>
                        </a:lnSpc>
                        <a:spcAft>
                          <a:spcPts val="0"/>
                        </a:spcAft>
                      </a:pPr>
                      <a:endParaRPr lang="es-ES" sz="1600" dirty="0">
                        <a:latin typeface="Calibri"/>
                        <a:ea typeface="Calibri"/>
                        <a:cs typeface="Times New Roman"/>
                      </a:endParaRPr>
                    </a:p>
                    <a:p>
                      <a:pPr algn="ctr">
                        <a:lnSpc>
                          <a:spcPct val="115000"/>
                        </a:lnSpc>
                        <a:spcAft>
                          <a:spcPts val="0"/>
                        </a:spcAft>
                      </a:pPr>
                      <a:r>
                        <a:rPr lang="en-US" sz="1600" b="1" i="1" dirty="0" smtClean="0">
                          <a:latin typeface="Calibri"/>
                          <a:ea typeface="Calibri"/>
                          <a:cs typeface="Times New Roman"/>
                        </a:rPr>
                        <a:t>TAPESCRIPT</a:t>
                      </a:r>
                      <a:endParaRPr lang="es-ES" sz="1600" dirty="0">
                        <a:latin typeface="Calibri"/>
                        <a:ea typeface="Calibri"/>
                        <a:cs typeface="Times New Roman"/>
                      </a:endParaRPr>
                    </a:p>
                    <a:p>
                      <a:pPr algn="ctr">
                        <a:lnSpc>
                          <a:spcPct val="115000"/>
                        </a:lnSpc>
                        <a:spcAft>
                          <a:spcPts val="0"/>
                        </a:spcAft>
                      </a:pPr>
                      <a:r>
                        <a:rPr lang="en-US" sz="1600" i="1" dirty="0">
                          <a:latin typeface="Calibri"/>
                          <a:ea typeface="Calibri"/>
                          <a:cs typeface="Times New Roman"/>
                        </a:rPr>
                        <a:t>Hello, hello, how are you? (2)</a:t>
                      </a:r>
                      <a:endParaRPr lang="es-ES" sz="1600" dirty="0">
                        <a:latin typeface="Calibri"/>
                        <a:ea typeface="Calibri"/>
                        <a:cs typeface="Times New Roman"/>
                      </a:endParaRPr>
                    </a:p>
                    <a:p>
                      <a:pPr algn="ctr">
                        <a:lnSpc>
                          <a:spcPct val="115000"/>
                        </a:lnSpc>
                        <a:spcAft>
                          <a:spcPts val="0"/>
                        </a:spcAft>
                      </a:pPr>
                      <a:r>
                        <a:rPr lang="en-US" sz="1600" i="1" dirty="0">
                          <a:latin typeface="Calibri"/>
                          <a:ea typeface="Calibri"/>
                          <a:cs typeface="Times New Roman"/>
                        </a:rPr>
                        <a:t>I’m fine, I’m fine, thank you and you?</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9A3"/>
                    </a:solid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 xmlns:p14="http://schemas.microsoft.com/office/powerpoint/2010/main" val="4196870349"/>
              </p:ext>
            </p:extLst>
          </p:nvPr>
        </p:nvGraphicFramePr>
        <p:xfrm>
          <a:off x="1115616" y="980728"/>
          <a:ext cx="6840760" cy="5614416"/>
        </p:xfrm>
        <a:graphic>
          <a:graphicData uri="http://schemas.openxmlformats.org/drawingml/2006/table">
            <a:tbl>
              <a:tblPr firstRow="1" firstCol="1" lastCol="1"/>
              <a:tblGrid>
                <a:gridCol w="2279989"/>
                <a:gridCol w="1140391"/>
                <a:gridCol w="1139599"/>
                <a:gridCol w="2280781"/>
              </a:tblGrid>
              <a:tr h="268390">
                <a:tc gridSpan="4">
                  <a:txBody>
                    <a:bodyPr/>
                    <a:lstStyle/>
                    <a:p>
                      <a:pPr algn="ctr">
                        <a:lnSpc>
                          <a:spcPct val="115000"/>
                        </a:lnSpc>
                        <a:spcAft>
                          <a:spcPts val="0"/>
                        </a:spcAft>
                      </a:pPr>
                      <a:r>
                        <a:rPr lang="en-US" sz="2000" b="1" i="1" dirty="0" smtClean="0">
                          <a:latin typeface="Calibri"/>
                          <a:ea typeface="Calibri"/>
                          <a:cs typeface="Times New Roman"/>
                        </a:rPr>
                        <a:t>A YUMMY CAKE</a:t>
                      </a:r>
                      <a:endParaRPr lang="es-ES" sz="20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268390">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gridSpan="2">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hMerge="1">
                  <a:txBody>
                    <a:bodyPr/>
                    <a:lstStyle/>
                    <a:p>
                      <a:endParaRPr lang="es-ES"/>
                    </a:p>
                  </a:txBody>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268390">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gridSpan="2">
                  <a:txBody>
                    <a:bodyPr/>
                    <a:lstStyle/>
                    <a:p>
                      <a:pPr algn="ctr">
                        <a:lnSpc>
                          <a:spcPct val="115000"/>
                        </a:lnSpc>
                        <a:spcAft>
                          <a:spcPts val="0"/>
                        </a:spcAft>
                      </a:pPr>
                      <a:r>
                        <a:rPr lang="en-US" sz="1600" i="1" dirty="0" smtClean="0">
                          <a:latin typeface="Calibri"/>
                          <a:ea typeface="Calibri"/>
                          <a:cs typeface="Times New Roman"/>
                        </a:rPr>
                        <a:t>8-10 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hMerge="1">
                  <a:txBody>
                    <a:bodyPr/>
                    <a:lstStyle/>
                    <a:p>
                      <a:endParaRPr lang="es-ES"/>
                    </a:p>
                  </a:txBody>
                  <a:tcPr/>
                </a:tc>
                <a:tc>
                  <a:txBody>
                    <a:bodyPr/>
                    <a:lstStyle/>
                    <a:p>
                      <a:pPr algn="ctr">
                        <a:lnSpc>
                          <a:spcPct val="115000"/>
                        </a:lnSpc>
                        <a:spcAft>
                          <a:spcPts val="0"/>
                        </a:spcAft>
                      </a:pPr>
                      <a:r>
                        <a:rPr lang="en-US" sz="1600" i="1" dirty="0" smtClean="0">
                          <a:latin typeface="Calibri"/>
                          <a:ea typeface="Calibri"/>
                          <a:cs typeface="Times New Roman"/>
                        </a:rPr>
                        <a:t>Puppets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678618">
                <a:tc gridSpan="4">
                  <a:txBody>
                    <a:bodyPr/>
                    <a:lstStyle/>
                    <a:p>
                      <a:pPr>
                        <a:lnSpc>
                          <a:spcPct val="115000"/>
                        </a:lnSpc>
                        <a:spcAft>
                          <a:spcPts val="0"/>
                        </a:spcAft>
                      </a:pPr>
                      <a:r>
                        <a:rPr lang="en-US" sz="1800" b="1" dirty="0" smtClean="0">
                          <a:latin typeface="Calibri"/>
                          <a:ea typeface="Calibri"/>
                          <a:cs typeface="Times New Roman"/>
                        </a:rPr>
                        <a:t>Development</a:t>
                      </a:r>
                      <a:r>
                        <a:rPr lang="en-US" sz="1800" b="0" dirty="0" smtClean="0">
                          <a:latin typeface="Calibri"/>
                          <a:ea typeface="Calibri"/>
                          <a:cs typeface="Times New Roman"/>
                        </a:rPr>
                        <a:t>.</a:t>
                      </a:r>
                    </a:p>
                    <a:p>
                      <a:pPr algn="just">
                        <a:lnSpc>
                          <a:spcPct val="115000"/>
                        </a:lnSpc>
                        <a:spcAft>
                          <a:spcPts val="0"/>
                        </a:spcAft>
                      </a:pPr>
                      <a:r>
                        <a:rPr lang="en-US" sz="1800" b="0" baseline="0" dirty="0" smtClean="0">
                          <a:latin typeface="Calibri"/>
                          <a:ea typeface="Calibri"/>
                          <a:cs typeface="Times New Roman"/>
                        </a:rPr>
                        <a:t>The teacher will tell the story </a:t>
                      </a:r>
                      <a:r>
                        <a:rPr lang="en-US" sz="1800" b="0" i="1" baseline="0" dirty="0" smtClean="0">
                          <a:latin typeface="Calibri"/>
                          <a:ea typeface="Calibri"/>
                          <a:cs typeface="Times New Roman"/>
                        </a:rPr>
                        <a:t>A yummy cake!</a:t>
                      </a:r>
                      <a:r>
                        <a:rPr lang="en-US" sz="1800" b="0" baseline="0" dirty="0" smtClean="0">
                          <a:latin typeface="Calibri"/>
                          <a:ea typeface="Calibri"/>
                          <a:cs typeface="Times New Roman"/>
                        </a:rPr>
                        <a:t> to the pupils. Before that, we will introduce the characters with puppets.</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3412758">
                <a:tc gridSpan="2">
                  <a:txBody>
                    <a:bodyPr/>
                    <a:lstStyle/>
                    <a:p>
                      <a:pPr>
                        <a:lnSpc>
                          <a:spcPct val="115000"/>
                        </a:lnSpc>
                        <a:spcAft>
                          <a:spcPts val="0"/>
                        </a:spcAft>
                      </a:pPr>
                      <a:endParaRPr lang="es-ES" sz="1400" dirty="0" smtClean="0">
                        <a:latin typeface="Calibri"/>
                        <a:ea typeface="Calibri"/>
                        <a:cs typeface="Times New Roman"/>
                      </a:endParaRPr>
                    </a:p>
                    <a:p>
                      <a:pPr algn="just">
                        <a:lnSpc>
                          <a:spcPct val="115000"/>
                        </a:lnSpc>
                        <a:spcAft>
                          <a:spcPts val="0"/>
                        </a:spcAft>
                      </a:pPr>
                      <a:r>
                        <a:rPr lang="en-US" sz="1600" b="1" i="1" dirty="0" smtClean="0">
                          <a:latin typeface="Calibri"/>
                          <a:ea typeface="Calibri"/>
                          <a:cs typeface="Times New Roman"/>
                        </a:rPr>
                        <a:t>TAPESCRIPT</a:t>
                      </a:r>
                    </a:p>
                    <a:p>
                      <a:pPr algn="just"/>
                      <a:r>
                        <a:rPr lang="en-US" sz="1400" i="0" kern="1200" dirty="0" smtClean="0">
                          <a:solidFill>
                            <a:schemeClr val="tx1"/>
                          </a:solidFill>
                          <a:latin typeface="Calibri" pitchFamily="34" charset="0"/>
                          <a:ea typeface="+mn-ea"/>
                          <a:cs typeface="+mn-cs"/>
                        </a:rPr>
                        <a:t>This is Jimmy and this is his mummy. One day, Jimmy says to his mummy</a:t>
                      </a:r>
                      <a:endParaRPr lang="es-ES" sz="1400" i="0"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Jimmy</a:t>
                      </a:r>
                      <a:r>
                        <a:rPr lang="en-US" sz="1400" b="1" i="1" kern="1200" dirty="0" smtClean="0">
                          <a:solidFill>
                            <a:schemeClr val="tx1"/>
                          </a:solidFill>
                          <a:latin typeface="Calibri" pitchFamily="34" charset="0"/>
                          <a:ea typeface="+mn-ea"/>
                          <a:cs typeface="+mn-cs"/>
                        </a:rPr>
                        <a:t>. </a:t>
                      </a:r>
                      <a:r>
                        <a:rPr lang="en-US" sz="1400" i="1" kern="1200" dirty="0" smtClean="0">
                          <a:solidFill>
                            <a:schemeClr val="tx1"/>
                          </a:solidFill>
                          <a:latin typeface="Calibri" pitchFamily="34" charset="0"/>
                          <a:ea typeface="+mn-ea"/>
                          <a:cs typeface="+mn-cs"/>
                        </a:rPr>
                        <a:t>Mummy, mummy! I’m hungry!</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Mummy</a:t>
                      </a:r>
                      <a:r>
                        <a:rPr lang="en-US" sz="1400" i="1" kern="1200" dirty="0" smtClean="0">
                          <a:solidFill>
                            <a:schemeClr val="tx1"/>
                          </a:solidFill>
                          <a:latin typeface="Calibri" pitchFamily="34" charset="0"/>
                          <a:ea typeface="+mn-ea"/>
                          <a:cs typeface="+mn-cs"/>
                        </a:rPr>
                        <a:t>. Ok, Jimmy. Look at there! We have an apple.</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Jimmy</a:t>
                      </a:r>
                      <a:r>
                        <a:rPr lang="en-US" sz="1400" i="1" kern="1200" dirty="0" smtClean="0">
                          <a:solidFill>
                            <a:schemeClr val="tx1"/>
                          </a:solidFill>
                          <a:latin typeface="Calibri" pitchFamily="34" charset="0"/>
                          <a:ea typeface="+mn-ea"/>
                          <a:cs typeface="+mn-cs"/>
                        </a:rPr>
                        <a:t>. Yes, mummy. A red apple, yummy!</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Apple</a:t>
                      </a:r>
                      <a:r>
                        <a:rPr lang="en-US" sz="1400" i="1" kern="1200" dirty="0" smtClean="0">
                          <a:solidFill>
                            <a:schemeClr val="tx1"/>
                          </a:solidFill>
                          <a:latin typeface="Calibri" pitchFamily="34" charset="0"/>
                          <a:ea typeface="+mn-ea"/>
                          <a:cs typeface="+mn-cs"/>
                        </a:rPr>
                        <a:t>. Not me, Jimmy! Not me!</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Mummy</a:t>
                      </a:r>
                      <a:r>
                        <a:rPr lang="en-US" sz="1400" i="1" kern="1200" dirty="0" smtClean="0">
                          <a:solidFill>
                            <a:schemeClr val="tx1"/>
                          </a:solidFill>
                          <a:latin typeface="Calibri" pitchFamily="34" charset="0"/>
                          <a:ea typeface="+mn-ea"/>
                          <a:cs typeface="+mn-cs"/>
                        </a:rPr>
                        <a:t>. We have milk.</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Jimmy</a:t>
                      </a:r>
                      <a:r>
                        <a:rPr lang="en-US" sz="1400" i="1" kern="1200" dirty="0" smtClean="0">
                          <a:solidFill>
                            <a:schemeClr val="tx1"/>
                          </a:solidFill>
                          <a:latin typeface="Calibri" pitchFamily="34" charset="0"/>
                          <a:ea typeface="+mn-ea"/>
                          <a:cs typeface="+mn-cs"/>
                        </a:rPr>
                        <a:t>. Yes, mummy. We have milk.</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Milk</a:t>
                      </a:r>
                      <a:r>
                        <a:rPr lang="en-US" sz="1400" i="1" kern="1200" dirty="0" smtClean="0">
                          <a:solidFill>
                            <a:schemeClr val="tx1"/>
                          </a:solidFill>
                          <a:latin typeface="Calibri" pitchFamily="34" charset="0"/>
                          <a:ea typeface="+mn-ea"/>
                          <a:cs typeface="+mn-cs"/>
                        </a:rPr>
                        <a:t>. Not me, Jimmy! Not me!</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Mummy</a:t>
                      </a:r>
                      <a:r>
                        <a:rPr lang="en-US" sz="1400" i="1" kern="1200" dirty="0" smtClean="0">
                          <a:solidFill>
                            <a:schemeClr val="tx1"/>
                          </a:solidFill>
                          <a:latin typeface="Calibri" pitchFamily="34" charset="0"/>
                          <a:ea typeface="+mn-ea"/>
                          <a:cs typeface="+mn-cs"/>
                        </a:rPr>
                        <a:t>. We have a pear.</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Jimmy</a:t>
                      </a:r>
                      <a:r>
                        <a:rPr lang="en-US" sz="1400" i="1" kern="1200" dirty="0" smtClean="0">
                          <a:solidFill>
                            <a:schemeClr val="tx1"/>
                          </a:solidFill>
                          <a:latin typeface="Calibri" pitchFamily="34" charset="0"/>
                          <a:ea typeface="+mn-ea"/>
                          <a:cs typeface="+mn-cs"/>
                        </a:rPr>
                        <a:t>. Yes, mummy. A green pear, yummy!</a:t>
                      </a:r>
                      <a:endParaRPr lang="es-ES" sz="1400" i="1" kern="1200" dirty="0" smtClean="0">
                        <a:solidFill>
                          <a:schemeClr val="tx1"/>
                        </a:solidFill>
                        <a:latin typeface="Calibri" pitchFamily="34" charset="0"/>
                        <a:ea typeface="+mn-ea"/>
                        <a:cs typeface="+mn-cs"/>
                      </a:endParaRPr>
                    </a:p>
                    <a:p>
                      <a:pPr algn="just"/>
                      <a:r>
                        <a:rPr lang="en-US" sz="1400" b="1" i="0" kern="1200" dirty="0" smtClean="0">
                          <a:solidFill>
                            <a:schemeClr val="tx1"/>
                          </a:solidFill>
                          <a:latin typeface="Calibri" pitchFamily="34" charset="0"/>
                          <a:ea typeface="+mn-ea"/>
                          <a:cs typeface="+mn-cs"/>
                        </a:rPr>
                        <a:t>Pear</a:t>
                      </a:r>
                      <a:r>
                        <a:rPr lang="en-US" sz="1400" i="1" kern="1200" dirty="0" smtClean="0">
                          <a:solidFill>
                            <a:schemeClr val="tx1"/>
                          </a:solidFill>
                          <a:latin typeface="Calibri" pitchFamily="34" charset="0"/>
                          <a:ea typeface="+mn-ea"/>
                          <a:cs typeface="+mn-cs"/>
                        </a:rPr>
                        <a:t>. Oh! Not me, please! Not me!</a:t>
                      </a:r>
                      <a:endParaRPr lang="es-ES" sz="1400" i="1" kern="1200" dirty="0" smtClean="0">
                        <a:solidFill>
                          <a:schemeClr val="tx1"/>
                        </a:solidFill>
                        <a:latin typeface="Calibri" pitchFamily="34" charset="0"/>
                        <a:ea typeface="+mn-ea"/>
                        <a:cs typeface="+mn-cs"/>
                      </a:endParaRPr>
                    </a:p>
                    <a:p>
                      <a:r>
                        <a:rPr lang="en-US" sz="1600" kern="1200" dirty="0" smtClean="0">
                          <a:solidFill>
                            <a:schemeClr val="tx1"/>
                          </a:solidFill>
                          <a:latin typeface="+mn-lt"/>
                          <a:ea typeface="+mn-ea"/>
                          <a:cs typeface="+mn-cs"/>
                        </a:rPr>
                        <a:t/>
                      </a:r>
                      <a:br>
                        <a:rPr lang="en-US" sz="1600" kern="1200" dirty="0" smtClean="0">
                          <a:solidFill>
                            <a:schemeClr val="tx1"/>
                          </a:solidFill>
                          <a:latin typeface="+mn-lt"/>
                          <a:ea typeface="+mn-ea"/>
                          <a:cs typeface="+mn-cs"/>
                        </a:rPr>
                      </a:br>
                      <a:endParaRPr lang="en-US" sz="1400" b="1" i="1" dirty="0" smtClean="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9A3"/>
                    </a:solidFill>
                  </a:tcPr>
                </a:tc>
                <a:tc hMerge="1">
                  <a:txBody>
                    <a:bodyPr/>
                    <a:lstStyle/>
                    <a:p>
                      <a:endParaRPr lang="es-ES"/>
                    </a:p>
                  </a:txBody>
                  <a:tcPr/>
                </a:tc>
                <a:tc gridSpan="2">
                  <a:txBody>
                    <a:bodyPr/>
                    <a:lstStyle/>
                    <a:p>
                      <a:endParaRPr lang="en-US" sz="1400" b="1" i="1" dirty="0" smtClean="0">
                        <a:latin typeface="Calibri"/>
                        <a:ea typeface="Calibri"/>
                        <a:cs typeface="Times New Roman"/>
                      </a:endParaRPr>
                    </a:p>
                    <a:p>
                      <a:endParaRPr lang="en-US" sz="1400" b="1" i="1" dirty="0" smtClean="0">
                        <a:latin typeface="Calibri"/>
                        <a:ea typeface="Calibri"/>
                        <a:cs typeface="Times New Roman"/>
                      </a:endParaRPr>
                    </a:p>
                    <a:p>
                      <a:r>
                        <a:rPr lang="en-US" sz="1400" b="1" i="0" dirty="0" smtClean="0">
                          <a:latin typeface="Calibri"/>
                          <a:ea typeface="Calibri"/>
                          <a:cs typeface="Times New Roman"/>
                        </a:rPr>
                        <a:t>Mummy</a:t>
                      </a:r>
                      <a:r>
                        <a:rPr lang="en-US" sz="1400" b="1" i="1" dirty="0" smtClean="0">
                          <a:latin typeface="Calibri"/>
                          <a:ea typeface="Calibri"/>
                          <a:cs typeface="Times New Roman"/>
                        </a:rPr>
                        <a:t>. </a:t>
                      </a:r>
                      <a:r>
                        <a:rPr lang="en-US" sz="1400" b="0" i="1" dirty="0" smtClean="0">
                          <a:latin typeface="Calibri"/>
                          <a:ea typeface="Calibri"/>
                          <a:cs typeface="Times New Roman"/>
                        </a:rPr>
                        <a:t>We have an egg.</a:t>
                      </a:r>
                    </a:p>
                    <a:p>
                      <a:r>
                        <a:rPr lang="en-US" sz="1400" b="1" i="0" dirty="0" smtClean="0">
                          <a:latin typeface="Calibri"/>
                          <a:ea typeface="Calibri"/>
                          <a:cs typeface="Times New Roman"/>
                        </a:rPr>
                        <a:t>Jimmy</a:t>
                      </a:r>
                      <a:r>
                        <a:rPr lang="en-US" sz="1400" b="1" i="1" dirty="0" smtClean="0">
                          <a:latin typeface="Calibri"/>
                          <a:ea typeface="Calibri"/>
                          <a:cs typeface="Times New Roman"/>
                        </a:rPr>
                        <a:t>. </a:t>
                      </a:r>
                      <a:r>
                        <a:rPr lang="en-US" sz="1400" b="0" i="1" dirty="0" err="1" smtClean="0">
                          <a:latin typeface="Calibri"/>
                          <a:ea typeface="Calibri"/>
                          <a:cs typeface="Times New Roman"/>
                        </a:rPr>
                        <a:t>mmm</a:t>
                      </a:r>
                      <a:r>
                        <a:rPr lang="en-US" sz="1400" b="0" i="1" dirty="0" smtClean="0">
                          <a:latin typeface="Calibri"/>
                          <a:ea typeface="Calibri"/>
                          <a:cs typeface="Times New Roman"/>
                        </a:rPr>
                        <a:t>,</a:t>
                      </a:r>
                      <a:r>
                        <a:rPr lang="en-US" sz="1400" b="0" i="1" baseline="0" dirty="0" smtClean="0">
                          <a:latin typeface="Calibri"/>
                          <a:ea typeface="Calibri"/>
                          <a:cs typeface="Times New Roman"/>
                        </a:rPr>
                        <a:t> mummy, an egg!</a:t>
                      </a:r>
                    </a:p>
                    <a:p>
                      <a:r>
                        <a:rPr lang="en-US" sz="1400" b="1" i="1" baseline="0" dirty="0" smtClean="0">
                          <a:latin typeface="Calibri"/>
                          <a:ea typeface="Calibri"/>
                          <a:cs typeface="Times New Roman"/>
                        </a:rPr>
                        <a:t>Egg. </a:t>
                      </a:r>
                      <a:r>
                        <a:rPr lang="en-US" sz="1400" b="0" i="1" baseline="0" dirty="0" smtClean="0">
                          <a:latin typeface="Calibri"/>
                          <a:ea typeface="Calibri"/>
                          <a:cs typeface="Times New Roman"/>
                        </a:rPr>
                        <a:t>Not me Jimmy, not me!</a:t>
                      </a:r>
                    </a:p>
                    <a:p>
                      <a:r>
                        <a:rPr lang="en-US" sz="1400" b="1" i="0" baseline="0" dirty="0" smtClean="0">
                          <a:latin typeface="Calibri"/>
                          <a:ea typeface="Calibri"/>
                          <a:cs typeface="Times New Roman"/>
                        </a:rPr>
                        <a:t>Mummy</a:t>
                      </a:r>
                      <a:r>
                        <a:rPr lang="en-US" sz="1400" b="0" i="1" baseline="0" dirty="0" smtClean="0">
                          <a:latin typeface="Calibri"/>
                          <a:ea typeface="Calibri"/>
                          <a:cs typeface="Times New Roman"/>
                        </a:rPr>
                        <a:t>. We have a banana.</a:t>
                      </a:r>
                    </a:p>
                    <a:p>
                      <a:r>
                        <a:rPr lang="en-US" sz="1400" b="1" i="0" baseline="0" dirty="0" smtClean="0">
                          <a:latin typeface="Calibri"/>
                          <a:ea typeface="Calibri"/>
                          <a:cs typeface="Times New Roman"/>
                        </a:rPr>
                        <a:t>Jimmy</a:t>
                      </a:r>
                      <a:r>
                        <a:rPr lang="en-US" sz="1400" b="0" i="1" baseline="0" dirty="0" smtClean="0">
                          <a:latin typeface="Calibri"/>
                          <a:ea typeface="Calibri"/>
                          <a:cs typeface="Times New Roman"/>
                        </a:rPr>
                        <a:t>. yes, mummy, a yellow banana!</a:t>
                      </a:r>
                    </a:p>
                    <a:p>
                      <a:r>
                        <a:rPr lang="en-US" sz="1400" b="1" i="0" baseline="0" dirty="0" smtClean="0">
                          <a:latin typeface="Calibri"/>
                          <a:ea typeface="Calibri"/>
                          <a:cs typeface="Times New Roman"/>
                        </a:rPr>
                        <a:t>Banana</a:t>
                      </a:r>
                      <a:r>
                        <a:rPr lang="en-US" sz="1400" b="0" i="1" baseline="0" dirty="0" smtClean="0">
                          <a:latin typeface="Calibri"/>
                          <a:ea typeface="Calibri"/>
                          <a:cs typeface="Times New Roman"/>
                        </a:rPr>
                        <a:t>. oh! Not me, please! Not me!</a:t>
                      </a:r>
                    </a:p>
                    <a:p>
                      <a:r>
                        <a:rPr lang="en-US" sz="1400" b="1" i="0" baseline="0" dirty="0" smtClean="0">
                          <a:latin typeface="Calibri"/>
                          <a:ea typeface="Calibri"/>
                          <a:cs typeface="Times New Roman"/>
                        </a:rPr>
                        <a:t>Mummy</a:t>
                      </a:r>
                      <a:r>
                        <a:rPr lang="en-US" sz="1400" b="0" i="1" baseline="0" dirty="0" smtClean="0">
                          <a:latin typeface="Calibri"/>
                          <a:ea typeface="Calibri"/>
                          <a:cs typeface="Times New Roman"/>
                        </a:rPr>
                        <a:t>. We have some of bread.</a:t>
                      </a:r>
                    </a:p>
                    <a:p>
                      <a:r>
                        <a:rPr lang="en-US" sz="1400" b="1" i="0" baseline="0" dirty="0" smtClean="0">
                          <a:latin typeface="Calibri"/>
                          <a:ea typeface="Calibri"/>
                          <a:cs typeface="Times New Roman"/>
                        </a:rPr>
                        <a:t>Jimmy</a:t>
                      </a:r>
                      <a:r>
                        <a:rPr lang="en-US" sz="1400" b="0" i="1" baseline="0" dirty="0" smtClean="0">
                          <a:latin typeface="Calibri"/>
                          <a:ea typeface="Calibri"/>
                          <a:cs typeface="Times New Roman"/>
                        </a:rPr>
                        <a:t>. </a:t>
                      </a:r>
                      <a:r>
                        <a:rPr lang="en-US" sz="1400" b="0" i="1" baseline="0" dirty="0" err="1" smtClean="0">
                          <a:latin typeface="Calibri"/>
                          <a:ea typeface="Calibri"/>
                          <a:cs typeface="Times New Roman"/>
                        </a:rPr>
                        <a:t>mmm</a:t>
                      </a:r>
                      <a:r>
                        <a:rPr lang="en-US" sz="1400" b="0" i="1" baseline="0" dirty="0" smtClean="0">
                          <a:latin typeface="Calibri"/>
                          <a:ea typeface="Calibri"/>
                          <a:cs typeface="Times New Roman"/>
                        </a:rPr>
                        <a:t>, bread! Yummy, yummy!</a:t>
                      </a:r>
                    </a:p>
                    <a:p>
                      <a:r>
                        <a:rPr lang="en-US" sz="1400" b="1" i="0" baseline="0" dirty="0" smtClean="0">
                          <a:latin typeface="Calibri"/>
                          <a:ea typeface="Calibri"/>
                          <a:cs typeface="Times New Roman"/>
                        </a:rPr>
                        <a:t>Bread</a:t>
                      </a:r>
                      <a:r>
                        <a:rPr lang="en-US" sz="1400" b="0" i="1" baseline="0" dirty="0" smtClean="0">
                          <a:latin typeface="Calibri"/>
                          <a:ea typeface="Calibri"/>
                          <a:cs typeface="Times New Roman"/>
                        </a:rPr>
                        <a:t>. Not me, Jimmy! not me!</a:t>
                      </a:r>
                    </a:p>
                    <a:p>
                      <a:r>
                        <a:rPr lang="en-US" sz="1400" b="1" i="0" baseline="0" dirty="0" smtClean="0">
                          <a:latin typeface="Calibri"/>
                          <a:ea typeface="Calibri"/>
                          <a:cs typeface="Times New Roman"/>
                        </a:rPr>
                        <a:t>Jimmy</a:t>
                      </a:r>
                      <a:r>
                        <a:rPr lang="en-US" sz="1400" b="0" i="1" baseline="0" dirty="0" smtClean="0">
                          <a:latin typeface="Calibri"/>
                          <a:ea typeface="Calibri"/>
                          <a:cs typeface="Times New Roman"/>
                        </a:rPr>
                        <a:t>. Oh, mummy… But I’m hungry!</a:t>
                      </a:r>
                    </a:p>
                    <a:p>
                      <a:r>
                        <a:rPr lang="en-US" sz="1400" b="1" i="0" baseline="0" dirty="0" smtClean="0">
                          <a:latin typeface="Calibri"/>
                          <a:ea typeface="Calibri"/>
                          <a:cs typeface="Times New Roman"/>
                        </a:rPr>
                        <a:t>Mummy</a:t>
                      </a:r>
                      <a:r>
                        <a:rPr lang="en-US" sz="1400" b="0" i="1" baseline="0" dirty="0" smtClean="0">
                          <a:latin typeface="Calibri"/>
                          <a:ea typeface="Calibri"/>
                          <a:cs typeface="Times New Roman"/>
                        </a:rPr>
                        <a:t>. Ok Jimmy. lets make a cake!</a:t>
                      </a:r>
                    </a:p>
                    <a:p>
                      <a:r>
                        <a:rPr lang="en-US" sz="1400" b="0" i="0" baseline="0" dirty="0" smtClean="0">
                          <a:latin typeface="Calibri"/>
                          <a:ea typeface="Calibri"/>
                          <a:cs typeface="Times New Roman"/>
                        </a:rPr>
                        <a:t>Then all the fruits jumped into the cake.</a:t>
                      </a:r>
                      <a:endParaRPr lang="en-US" sz="1400" b="0" i="0" dirty="0" smtClean="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9A3"/>
                    </a:solidFill>
                  </a:tcPr>
                </a:tc>
                <a:tc hMerge="1">
                  <a:txBody>
                    <a:bodyPr/>
                    <a:lstStyle/>
                    <a:p>
                      <a:endParaRPr lang="es-ES"/>
                    </a:p>
                  </a:txBody>
                  <a:tcPr/>
                </a:tc>
              </a:tr>
            </a:tbl>
          </a:graphicData>
        </a:graphic>
      </p:graphicFrame>
      <p:sp>
        <p:nvSpPr>
          <p:cNvPr id="3" name="Rectangle 7"/>
          <p:cNvSpPr txBox="1">
            <a:spLocks noChangeArrowheads="1"/>
          </p:cNvSpPr>
          <p:nvPr/>
        </p:nvSpPr>
        <p:spPr>
          <a:xfrm>
            <a:off x="2123728" y="260648"/>
            <a:ext cx="5205264" cy="76470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4400" b="1" i="1" u="none" strike="noStrike" kern="0" cap="none" spc="0" normalizeH="0" baseline="0" noProof="0" dirty="0" smtClean="0">
                <a:ln>
                  <a:noFill/>
                </a:ln>
                <a:effectLst/>
                <a:uLnTx/>
                <a:uFillTx/>
                <a:latin typeface="Calibri" pitchFamily="34" charset="0"/>
                <a:ea typeface="+mj-ea"/>
                <a:cs typeface="+mj-cs"/>
              </a:rPr>
              <a:t>STORY</a:t>
            </a:r>
            <a:endParaRPr kumimoji="0" lang="es-ES" sz="4400" b="1" i="1" u="none" strike="noStrike" kern="0" cap="none" spc="0" normalizeH="0" baseline="0" noProof="0" dirty="0">
              <a:ln>
                <a:noFill/>
              </a:ln>
              <a:effectLst/>
              <a:uLnTx/>
              <a:uFillTx/>
              <a:latin typeface="Calibri" pitchFamily="34" charset="0"/>
              <a:ea typeface="+mj-ea"/>
              <a:cs typeface="+mj-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1115616" y="980729"/>
          <a:ext cx="6840759" cy="5723555"/>
        </p:xfrm>
        <a:graphic>
          <a:graphicData uri="http://schemas.openxmlformats.org/drawingml/2006/table">
            <a:tbl>
              <a:tblPr firstRow="1"/>
              <a:tblGrid>
                <a:gridCol w="2279989"/>
                <a:gridCol w="2279989"/>
                <a:gridCol w="2280781"/>
              </a:tblGrid>
              <a:tr h="374115">
                <a:tc gridSpan="3">
                  <a:txBody>
                    <a:bodyPr/>
                    <a:lstStyle/>
                    <a:p>
                      <a:pPr algn="ctr">
                        <a:lnSpc>
                          <a:spcPct val="115000"/>
                        </a:lnSpc>
                        <a:spcAft>
                          <a:spcPts val="0"/>
                        </a:spcAft>
                      </a:pPr>
                      <a:r>
                        <a:rPr lang="en-US" sz="2000" b="1" i="1" dirty="0" smtClean="0">
                          <a:latin typeface="Calibri"/>
                          <a:ea typeface="Calibri"/>
                          <a:cs typeface="Times New Roman"/>
                        </a:rPr>
                        <a:t>A FOOD RAINBOW</a:t>
                      </a:r>
                      <a:endParaRPr lang="es-ES" sz="20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374115">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374115">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3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s-ES" sz="1600" i="1" dirty="0" err="1" smtClean="0">
                          <a:latin typeface="Calibri"/>
                          <a:ea typeface="Calibri"/>
                          <a:cs typeface="Times New Roman"/>
                        </a:rPr>
                        <a:t>Flashcards</a:t>
                      </a:r>
                      <a:endParaRPr lang="es-ES" sz="1600" i="1" dirty="0" smtClean="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1180276">
                <a:tc gridSpan="3">
                  <a:txBody>
                    <a:bodyPr/>
                    <a:lstStyle/>
                    <a:p>
                      <a:pPr>
                        <a:lnSpc>
                          <a:spcPct val="115000"/>
                        </a:lnSpc>
                        <a:spcAft>
                          <a:spcPts val="0"/>
                        </a:spcAft>
                      </a:pPr>
                      <a:r>
                        <a:rPr lang="en-US" sz="1800" b="1" dirty="0" smtClean="0">
                          <a:latin typeface="Calibri"/>
                          <a:ea typeface="Calibri"/>
                          <a:cs typeface="Times New Roman"/>
                        </a:rPr>
                        <a:t>Development</a:t>
                      </a:r>
                      <a:r>
                        <a:rPr lang="en-US" sz="1800" b="0" dirty="0" smtClean="0">
                          <a:latin typeface="Calibri"/>
                          <a:ea typeface="Calibri"/>
                          <a:cs typeface="Times New Roman"/>
                        </a:rPr>
                        <a:t>.</a:t>
                      </a:r>
                    </a:p>
                    <a:p>
                      <a:pPr algn="just">
                        <a:lnSpc>
                          <a:spcPct val="115000"/>
                        </a:lnSpc>
                        <a:spcAft>
                          <a:spcPts val="0"/>
                        </a:spcAft>
                      </a:pPr>
                      <a:r>
                        <a:rPr lang="en-US" sz="1800" b="0" dirty="0" smtClean="0">
                          <a:latin typeface="Calibri"/>
                          <a:ea typeface="Calibri"/>
                          <a:cs typeface="Times New Roman"/>
                        </a:rPr>
                        <a:t>The</a:t>
                      </a:r>
                      <a:r>
                        <a:rPr lang="en-US" sz="1800" b="0" baseline="0" dirty="0" smtClean="0">
                          <a:latin typeface="Calibri"/>
                          <a:ea typeface="Calibri"/>
                          <a:cs typeface="Times New Roman"/>
                        </a:rPr>
                        <a:t> teacher will song this chant before doing the following activity. The purpose is that children know that we are going to change the activity. Thus the teacher will catch the attention and interest of the pupils.</a:t>
                      </a:r>
                      <a:endParaRPr lang="en-US" sz="1800" b="0" dirty="0" smtClean="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r h="3169987">
                <a:tc gridSpan="3">
                  <a:txBody>
                    <a:bodyPr/>
                    <a:lstStyle/>
                    <a:p>
                      <a:pPr>
                        <a:lnSpc>
                          <a:spcPct val="115000"/>
                        </a:lnSpc>
                        <a:spcAft>
                          <a:spcPts val="0"/>
                        </a:spcAft>
                      </a:pPr>
                      <a:endParaRPr lang="es-ES" sz="1600" dirty="0">
                        <a:latin typeface="Calibri"/>
                        <a:ea typeface="Calibri"/>
                        <a:cs typeface="Times New Roman"/>
                      </a:endParaRPr>
                    </a:p>
                    <a:p>
                      <a:pPr algn="ctr">
                        <a:lnSpc>
                          <a:spcPct val="115000"/>
                        </a:lnSpc>
                        <a:spcAft>
                          <a:spcPts val="0"/>
                        </a:spcAft>
                      </a:pPr>
                      <a:r>
                        <a:rPr lang="en-US" sz="1600" b="1" i="1" dirty="0" smtClean="0">
                          <a:latin typeface="Calibri"/>
                          <a:ea typeface="Calibri"/>
                          <a:cs typeface="Times New Roman"/>
                        </a:rPr>
                        <a:t>TAPESCRIPT</a:t>
                      </a:r>
                    </a:p>
                    <a:p>
                      <a:pPr algn="ctr"/>
                      <a:r>
                        <a:rPr lang="en-US" sz="1500" i="1" kern="1200" dirty="0" smtClean="0">
                          <a:solidFill>
                            <a:schemeClr val="tx1"/>
                          </a:solidFill>
                          <a:latin typeface="Calibri" pitchFamily="34" charset="0"/>
                          <a:ea typeface="+mn-ea"/>
                          <a:cs typeface="+mn-cs"/>
                        </a:rPr>
                        <a:t>Let’s make a rainbow! A food rainbow!</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Red apples, yummy!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Put them in your tummy!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Oranges, yummy!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Put them in your tummy!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Yellow bananas, yummy!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Put them in your tummy!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Green </a:t>
                      </a:r>
                      <a:r>
                        <a:rPr lang="tr-TR" sz="1500" i="1" kern="1200" dirty="0" err="1" smtClean="0">
                          <a:solidFill>
                            <a:schemeClr val="tx1"/>
                          </a:solidFill>
                          <a:latin typeface="Calibri" pitchFamily="34" charset="0"/>
                          <a:ea typeface="+mn-ea"/>
                          <a:cs typeface="+mn-cs"/>
                        </a:rPr>
                        <a:t>pears</a:t>
                      </a:r>
                      <a:r>
                        <a:rPr lang="en-US" sz="1500" i="1" kern="1200" dirty="0" smtClean="0">
                          <a:solidFill>
                            <a:schemeClr val="tx1"/>
                          </a:solidFill>
                          <a:latin typeface="Calibri" pitchFamily="34" charset="0"/>
                          <a:ea typeface="+mn-ea"/>
                          <a:cs typeface="+mn-cs"/>
                        </a:rPr>
                        <a:t>, </a:t>
                      </a:r>
                      <a:r>
                        <a:rPr lang="en-US" sz="1500" i="1" kern="1200" dirty="0" smtClean="0">
                          <a:solidFill>
                            <a:schemeClr val="tx1"/>
                          </a:solidFill>
                          <a:latin typeface="Calibri" pitchFamily="34" charset="0"/>
                          <a:ea typeface="+mn-ea"/>
                          <a:cs typeface="+mn-cs"/>
                        </a:rPr>
                        <a:t>yummy!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Put them in your tummy!</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I have a food rainbow</a:t>
                      </a:r>
                      <a:endParaRPr lang="es-ES" sz="1500" kern="1200" dirty="0" smtClean="0">
                        <a:solidFill>
                          <a:schemeClr val="tx1"/>
                        </a:solidFill>
                        <a:latin typeface="Calibri" pitchFamily="34" charset="0"/>
                        <a:ea typeface="+mn-ea"/>
                        <a:cs typeface="+mn-cs"/>
                      </a:endParaRPr>
                    </a:p>
                    <a:p>
                      <a:pPr algn="ctr"/>
                      <a:r>
                        <a:rPr lang="en-US" sz="1500" i="1" kern="1200" dirty="0" smtClean="0">
                          <a:solidFill>
                            <a:schemeClr val="tx1"/>
                          </a:solidFill>
                          <a:latin typeface="Calibri" pitchFamily="34" charset="0"/>
                          <a:ea typeface="+mn-ea"/>
                          <a:cs typeface="+mn-cs"/>
                        </a:rPr>
                        <a:t>in my tummy!</a:t>
                      </a:r>
                      <a:endParaRPr lang="es-ES" sz="1500" kern="1200" dirty="0" smtClean="0">
                        <a:solidFill>
                          <a:schemeClr val="tx1"/>
                        </a:solidFill>
                        <a:latin typeface="Calibri" pitchFamily="34" charset="0"/>
                        <a:ea typeface="+mn-ea"/>
                        <a:cs typeface="+mn-cs"/>
                      </a:endParaRPr>
                    </a:p>
                    <a:p>
                      <a:pPr algn="ctr">
                        <a:lnSpc>
                          <a:spcPct val="115000"/>
                        </a:lnSpc>
                        <a:spcAft>
                          <a:spcPts val="0"/>
                        </a:spcAft>
                      </a:pPr>
                      <a:endParaRPr lang="en-US" sz="1600" b="1" i="1" dirty="0" smtClean="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E9A3"/>
                    </a:solidFill>
                  </a:tcPr>
                </a:tc>
                <a:tc hMerge="1">
                  <a:txBody>
                    <a:bodyPr/>
                    <a:lstStyle/>
                    <a:p>
                      <a:endParaRPr lang="es-ES"/>
                    </a:p>
                  </a:txBody>
                  <a:tcPr/>
                </a:tc>
                <a:tc hMerge="1">
                  <a:txBody>
                    <a:bodyPr/>
                    <a:lstStyle/>
                    <a:p>
                      <a:endParaRPr lang="es-ES"/>
                    </a:p>
                  </a:txBody>
                  <a:tcPr/>
                </a:tc>
              </a:tr>
            </a:tbl>
          </a:graphicData>
        </a:graphic>
      </p:graphicFrame>
      <p:sp>
        <p:nvSpPr>
          <p:cNvPr id="3"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ES" sz="4400" b="1" i="1" u="none" strike="noStrike" kern="0" cap="none" spc="0" normalizeH="0" baseline="0" noProof="0" dirty="0" smtClean="0">
                <a:ln>
                  <a:noFill/>
                </a:ln>
                <a:effectLst/>
                <a:uLnTx/>
                <a:uFillTx/>
                <a:latin typeface="Calibri" pitchFamily="34" charset="0"/>
                <a:ea typeface="+mj-ea"/>
                <a:cs typeface="+mj-cs"/>
              </a:rPr>
              <a:t>CHANT</a:t>
            </a:r>
            <a:endParaRPr kumimoji="0" lang="es-ES" sz="4400" b="1" i="1" u="none" strike="noStrike" kern="0" cap="none" spc="0" normalizeH="0" baseline="0" noProof="0" dirty="0">
              <a:ln>
                <a:noFill/>
              </a:ln>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den.dartmouth.edu/img/twister.gif"/>
          <p:cNvPicPr>
            <a:picLocks noChangeAspect="1" noChangeArrowheads="1"/>
          </p:cNvPicPr>
          <p:nvPr/>
        </p:nvPicPr>
        <p:blipFill>
          <a:blip r:embed="rId2" cstate="print"/>
          <a:srcRect/>
          <a:stretch>
            <a:fillRect/>
          </a:stretch>
        </p:blipFill>
        <p:spPr bwMode="auto">
          <a:xfrm>
            <a:off x="5940152" y="4858393"/>
            <a:ext cx="1144547" cy="1087321"/>
          </a:xfrm>
          <a:prstGeom prst="rect">
            <a:avLst/>
          </a:prstGeom>
          <a:noFill/>
        </p:spPr>
      </p:pic>
      <p:pic>
        <p:nvPicPr>
          <p:cNvPr id="5" name="Picture 4" descr="pulsera.jpg"/>
          <p:cNvPicPr>
            <a:picLocks noChangeAspect="1"/>
          </p:cNvPicPr>
          <p:nvPr/>
        </p:nvPicPr>
        <p:blipFill>
          <a:blip r:embed="rId3" cstate="print"/>
          <a:stretch>
            <a:fillRect/>
          </a:stretch>
        </p:blipFill>
        <p:spPr>
          <a:xfrm>
            <a:off x="3347864" y="4797152"/>
            <a:ext cx="1008112" cy="758577"/>
          </a:xfrm>
          <a:prstGeom prst="rect">
            <a:avLst/>
          </a:prstGeom>
        </p:spPr>
      </p:pic>
      <p:pic>
        <p:nvPicPr>
          <p:cNvPr id="4" name="Picture 5" descr="dado.jpg"/>
          <p:cNvPicPr>
            <a:picLocks noChangeAspect="1"/>
          </p:cNvPicPr>
          <p:nvPr/>
        </p:nvPicPr>
        <p:blipFill>
          <a:blip r:embed="rId4" cstate="print"/>
          <a:stretch>
            <a:fillRect/>
          </a:stretch>
        </p:blipFill>
        <p:spPr>
          <a:xfrm>
            <a:off x="4788024" y="4725144"/>
            <a:ext cx="915566" cy="648097"/>
          </a:xfrm>
          <a:prstGeom prst="rect">
            <a:avLst/>
          </a:prstGeom>
        </p:spPr>
      </p:pic>
      <p:graphicFrame>
        <p:nvGraphicFramePr>
          <p:cNvPr id="2" name="1 Tabla"/>
          <p:cNvGraphicFramePr>
            <a:graphicFrameLocks noGrp="1"/>
          </p:cNvGraphicFramePr>
          <p:nvPr/>
        </p:nvGraphicFramePr>
        <p:xfrm>
          <a:off x="1115616" y="980728"/>
          <a:ext cx="6840759" cy="3877542"/>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n-US" sz="2000" b="1" i="1" dirty="0" smtClean="0">
                          <a:latin typeface="Calibri"/>
                          <a:ea typeface="Calibri"/>
                          <a:cs typeface="Times New Roman"/>
                        </a:rPr>
                        <a:t>KEEP A BALANCE</a:t>
                      </a:r>
                      <a:endParaRPr lang="es-ES" sz="20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endParaRPr lang="en-US" sz="1600" i="1" dirty="0" smtClean="0">
                        <a:latin typeface="Calibri"/>
                        <a:ea typeface="Calibri"/>
                        <a:cs typeface="Times New Roman"/>
                      </a:endParaRPr>
                    </a:p>
                    <a:p>
                      <a:pPr algn="ctr">
                        <a:lnSpc>
                          <a:spcPct val="115000"/>
                        </a:lnSpc>
                        <a:spcAft>
                          <a:spcPts val="0"/>
                        </a:spcAft>
                      </a:pPr>
                      <a:r>
                        <a:rPr lang="en-US" sz="1600" i="1" dirty="0" smtClean="0">
                          <a:latin typeface="Calibri"/>
                          <a:ea typeface="Calibri"/>
                          <a:cs typeface="Times New Roman"/>
                        </a:rPr>
                        <a:t>2 groups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endParaRPr lang="en-US" sz="1600" i="1" dirty="0" smtClean="0">
                        <a:latin typeface="Calibri"/>
                        <a:ea typeface="Calibri"/>
                        <a:cs typeface="Times New Roman"/>
                      </a:endParaRPr>
                    </a:p>
                    <a:p>
                      <a:pPr algn="ctr">
                        <a:lnSpc>
                          <a:spcPct val="115000"/>
                        </a:lnSpc>
                        <a:spcAft>
                          <a:spcPts val="0"/>
                        </a:spcAft>
                      </a:pPr>
                      <a:r>
                        <a:rPr lang="en-US" sz="1600" i="1" dirty="0" smtClean="0">
                          <a:latin typeface="Calibri"/>
                          <a:ea typeface="Calibri"/>
                          <a:cs typeface="Times New Roman"/>
                        </a:rPr>
                        <a:t>10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s-ES" sz="1600" i="1" dirty="0" smtClean="0">
                          <a:latin typeface="Calibri"/>
                          <a:ea typeface="Calibri"/>
                          <a:cs typeface="Times New Roman"/>
                        </a:rPr>
                        <a:t>2 dices</a:t>
                      </a:r>
                    </a:p>
                    <a:p>
                      <a:pPr algn="ctr">
                        <a:lnSpc>
                          <a:spcPct val="115000"/>
                        </a:lnSpc>
                        <a:spcAft>
                          <a:spcPts val="0"/>
                        </a:spcAft>
                      </a:pPr>
                      <a:r>
                        <a:rPr lang="en-US" sz="1600" i="1" noProof="0" dirty="0" smtClean="0">
                          <a:latin typeface="Calibri"/>
                          <a:ea typeface="Calibri"/>
                          <a:cs typeface="Times New Roman"/>
                        </a:rPr>
                        <a:t>Bracelets with animals</a:t>
                      </a:r>
                    </a:p>
                    <a:p>
                      <a:pPr algn="ctr">
                        <a:lnSpc>
                          <a:spcPct val="115000"/>
                        </a:lnSpc>
                        <a:spcAft>
                          <a:spcPts val="0"/>
                        </a:spcAft>
                      </a:pPr>
                      <a:r>
                        <a:rPr lang="en-US" sz="1600" i="1" noProof="0" dirty="0" smtClean="0">
                          <a:latin typeface="Calibri"/>
                          <a:ea typeface="Calibri"/>
                          <a:cs typeface="Times New Roman"/>
                        </a:rPr>
                        <a:t>A board</a:t>
                      </a: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a:ea typeface="Calibri"/>
                          <a:cs typeface="Times New Roman"/>
                        </a:rPr>
                        <a:t>Development</a:t>
                      </a:r>
                      <a:r>
                        <a:rPr lang="en-US" sz="1800" b="0" dirty="0" smtClean="0">
                          <a:latin typeface="Calibri"/>
                          <a:ea typeface="Calibri"/>
                          <a:cs typeface="Times New Roman"/>
                        </a:rPr>
                        <a:t>.</a:t>
                      </a:r>
                    </a:p>
                    <a:p>
                      <a:pPr algn="just">
                        <a:lnSpc>
                          <a:spcPct val="115000"/>
                        </a:lnSpc>
                        <a:spcAft>
                          <a:spcPts val="0"/>
                        </a:spcAft>
                      </a:pPr>
                      <a:r>
                        <a:rPr lang="en-US" sz="1800" b="0" dirty="0" smtClean="0">
                          <a:latin typeface="Calibri"/>
                          <a:ea typeface="Calibri"/>
                          <a:cs typeface="Times New Roman"/>
                        </a:rPr>
                        <a:t>We will have two dices, one dice with colors and another one with some food</a:t>
                      </a:r>
                      <a:r>
                        <a:rPr lang="en-US" sz="1800" b="0" baseline="0" dirty="0" smtClean="0">
                          <a:latin typeface="Calibri"/>
                          <a:ea typeface="Calibri"/>
                          <a:cs typeface="Times New Roman"/>
                        </a:rPr>
                        <a:t> items. Each pupil will has four bracelets (an tomato bracelet, a cake bracelet, a cheese bracelet and a carrot one) and they will have to put them in their wrists and in their ankles, respectively. A child will turn around the two dices and children will have to do what the dices order (put the tomato on the green color).</a:t>
                      </a:r>
                      <a:endParaRPr lang="en-US" sz="1800" b="0" dirty="0" smtClean="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
        <p:nvSpPr>
          <p:cNvPr id="3"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TWISTER</a:t>
            </a:r>
            <a:endParaRPr kumimoji="0" lang="es-ES" sz="4400" b="1" i="1" u="none" strike="noStrike" kern="0" cap="none" spc="0" normalizeH="0" baseline="0" noProof="0" dirty="0">
              <a:ln>
                <a:noFill/>
              </a:ln>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pd.fotolog.com/photo/45/22/10/daysofhape/1267463583119_f.jpg"/>
          <p:cNvPicPr>
            <a:picLocks noChangeAspect="1" noChangeArrowheads="1"/>
          </p:cNvPicPr>
          <p:nvPr/>
        </p:nvPicPr>
        <p:blipFill>
          <a:blip r:embed="rId2" cstate="print"/>
          <a:srcRect/>
          <a:stretch>
            <a:fillRect/>
          </a:stretch>
        </p:blipFill>
        <p:spPr bwMode="auto">
          <a:xfrm>
            <a:off x="5364088" y="3861048"/>
            <a:ext cx="1449422" cy="1811778"/>
          </a:xfrm>
          <a:prstGeom prst="rect">
            <a:avLst/>
          </a:prstGeom>
          <a:noFill/>
        </p:spPr>
      </p:pic>
      <p:sp>
        <p:nvSpPr>
          <p:cNvPr id="2" name="Rectangle 7"/>
          <p:cNvSpPr txBox="1">
            <a:spLocks noChangeArrowheads="1"/>
          </p:cNvSpPr>
          <p:nvPr/>
        </p:nvSpPr>
        <p:spPr>
          <a:xfrm>
            <a:off x="683568" y="188640"/>
            <a:ext cx="7956376"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SPEAKING/ORAL INTERACTION</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nvGraphicFramePr>
        <p:xfrm>
          <a:off x="1115616" y="980728"/>
          <a:ext cx="6840759" cy="2966190"/>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n-US" sz="2000" b="1" i="1" dirty="0" smtClean="0">
                          <a:latin typeface="Calibri"/>
                          <a:ea typeface="Calibri"/>
                          <a:cs typeface="Times New Roman"/>
                        </a:rPr>
                        <a:t>THE MAGIC BAG</a:t>
                      </a:r>
                      <a:endParaRPr lang="es-ES" sz="20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10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Magic</a:t>
                      </a:r>
                      <a:r>
                        <a:rPr lang="en-US" sz="1600" i="1" baseline="0" noProof="0" dirty="0" smtClean="0">
                          <a:latin typeface="Calibri"/>
                          <a:ea typeface="Calibri"/>
                          <a:cs typeface="Times New Roman"/>
                        </a:rPr>
                        <a:t> bag</a:t>
                      </a:r>
                    </a:p>
                    <a:p>
                      <a:pPr algn="ctr">
                        <a:lnSpc>
                          <a:spcPct val="115000"/>
                        </a:lnSpc>
                        <a:spcAft>
                          <a:spcPts val="0"/>
                        </a:spcAft>
                      </a:pPr>
                      <a:r>
                        <a:rPr lang="en-US" sz="1600" i="1" baseline="0" noProof="0" dirty="0" smtClean="0">
                          <a:latin typeface="Calibri"/>
                          <a:ea typeface="Calibri"/>
                          <a:cs typeface="Times New Roman"/>
                        </a:rPr>
                        <a:t>Flashcards </a:t>
                      </a:r>
                      <a:endParaRPr lang="en-US" sz="1600" i="1" noProof="0" dirty="0" smtClean="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pitchFamily="34" charset="0"/>
                          <a:ea typeface="Calibri"/>
                          <a:cs typeface="Times New Roman"/>
                        </a:rPr>
                        <a:t>Development</a:t>
                      </a:r>
                      <a:r>
                        <a:rPr lang="en-US" sz="1800" b="0" dirty="0" smtClean="0">
                          <a:latin typeface="Calibri" pitchFamily="34" charset="0"/>
                          <a:ea typeface="Calibri"/>
                          <a:cs typeface="Times New Roman"/>
                        </a:rPr>
                        <a:t>.</a:t>
                      </a:r>
                    </a:p>
                    <a:p>
                      <a:pPr algn="just">
                        <a:lnSpc>
                          <a:spcPct val="115000"/>
                        </a:lnSpc>
                        <a:spcAft>
                          <a:spcPts val="0"/>
                        </a:spcAft>
                      </a:pPr>
                      <a:r>
                        <a:rPr lang="en-US" sz="1800" kern="1200" dirty="0" smtClean="0">
                          <a:solidFill>
                            <a:schemeClr val="tx1"/>
                          </a:solidFill>
                          <a:latin typeface="Calibri" pitchFamily="34" charset="0"/>
                          <a:ea typeface="+mn-ea"/>
                          <a:cs typeface="+mn-cs"/>
                        </a:rPr>
                        <a:t>The different flashcards</a:t>
                      </a:r>
                      <a:r>
                        <a:rPr lang="en-US" sz="1800" kern="1200" baseline="0" dirty="0" smtClean="0">
                          <a:solidFill>
                            <a:schemeClr val="tx1"/>
                          </a:solidFill>
                          <a:latin typeface="Calibri" pitchFamily="34" charset="0"/>
                          <a:ea typeface="+mn-ea"/>
                          <a:cs typeface="+mn-cs"/>
                        </a:rPr>
                        <a:t> will be introduced</a:t>
                      </a:r>
                      <a:r>
                        <a:rPr lang="en-US" sz="1800" kern="1200" dirty="0" smtClean="0">
                          <a:solidFill>
                            <a:schemeClr val="tx1"/>
                          </a:solidFill>
                          <a:latin typeface="Calibri" pitchFamily="34" charset="0"/>
                          <a:ea typeface="+mn-ea"/>
                          <a:cs typeface="+mn-cs"/>
                        </a:rPr>
                        <a:t> by taking them out of the Magic Bag. The names of food items are repeated with different intonation.</a:t>
                      </a:r>
                      <a:r>
                        <a:rPr lang="en-US" sz="1800" kern="1200" baseline="0" dirty="0" smtClean="0">
                          <a:solidFill>
                            <a:schemeClr val="tx1"/>
                          </a:solidFill>
                          <a:latin typeface="Calibri" pitchFamily="34" charset="0"/>
                          <a:ea typeface="+mn-ea"/>
                          <a:cs typeface="+mn-cs"/>
                        </a:rPr>
                        <a:t> Then the teacher will ask them different questions (</a:t>
                      </a:r>
                      <a:r>
                        <a:rPr lang="en-US" sz="1800" i="1" kern="1200" baseline="0" dirty="0" smtClean="0">
                          <a:solidFill>
                            <a:schemeClr val="tx1"/>
                          </a:solidFill>
                          <a:latin typeface="Calibri" pitchFamily="34" charset="0"/>
                          <a:ea typeface="+mn-ea"/>
                          <a:cs typeface="+mn-cs"/>
                        </a:rPr>
                        <a:t>is it a banana?, what is it?</a:t>
                      </a:r>
                      <a:r>
                        <a:rPr lang="en-US" sz="1800" kern="1200" baseline="0" dirty="0" smtClean="0">
                          <a:solidFill>
                            <a:schemeClr val="tx1"/>
                          </a:solidFill>
                          <a:latin typeface="Calibri" pitchFamily="34" charset="0"/>
                          <a:ea typeface="+mn-ea"/>
                          <a:cs typeface="+mn-cs"/>
                        </a:rPr>
                        <a:t>) </a:t>
                      </a:r>
                      <a:r>
                        <a:rPr lang="en-US" sz="1800" kern="1200" dirty="0" smtClean="0">
                          <a:solidFill>
                            <a:schemeClr val="tx1"/>
                          </a:solidFill>
                          <a:latin typeface="Calibri" pitchFamily="34" charset="0"/>
                          <a:ea typeface="+mn-ea"/>
                          <a:cs typeface="+mn-cs"/>
                        </a:rPr>
                        <a:t>in order to check the assimilation of vocabulary.</a:t>
                      </a:r>
                      <a:endParaRPr lang="en-US" sz="1800" b="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ICT ACTIVITY</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extLst>
              <p:ext uri="{D42A27DB-BD31-4B8C-83A1-F6EECF244321}">
                <p14:modId xmlns="" xmlns:p14="http://schemas.microsoft.com/office/powerpoint/2010/main" val="1428878388"/>
              </p:ext>
            </p:extLst>
          </p:nvPr>
        </p:nvGraphicFramePr>
        <p:xfrm>
          <a:off x="1115616" y="980728"/>
          <a:ext cx="6840759" cy="3877542"/>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n-US" sz="2000" b="1" i="1" dirty="0" smtClean="0">
                          <a:latin typeface="Calibri"/>
                          <a:ea typeface="Calibri"/>
                          <a:cs typeface="Times New Roman"/>
                        </a:rPr>
                        <a:t>MEMORY GAME (CUADERNIA)</a:t>
                      </a:r>
                      <a:endParaRPr lang="es-ES" sz="2000"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The whole class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5-8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err="1" smtClean="0">
                          <a:latin typeface="Calibri"/>
                          <a:ea typeface="Calibri"/>
                          <a:cs typeface="Times New Roman"/>
                        </a:rPr>
                        <a:t>Althia</a:t>
                      </a:r>
                      <a:r>
                        <a:rPr lang="en-US" sz="1600" i="1" baseline="0" noProof="0" dirty="0" smtClean="0">
                          <a:latin typeface="Calibri"/>
                          <a:ea typeface="Calibri"/>
                          <a:cs typeface="Times New Roman"/>
                        </a:rPr>
                        <a:t> room</a:t>
                      </a:r>
                    </a:p>
                    <a:p>
                      <a:pPr algn="ctr">
                        <a:lnSpc>
                          <a:spcPct val="115000"/>
                        </a:lnSpc>
                        <a:spcAft>
                          <a:spcPts val="0"/>
                        </a:spcAft>
                      </a:pPr>
                      <a:endParaRPr lang="en-US" sz="1600" i="1" baseline="0" noProof="0" dirty="0" smtClean="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pitchFamily="34" charset="0"/>
                          <a:ea typeface="Calibri"/>
                          <a:cs typeface="Times New Roman"/>
                        </a:rPr>
                        <a:t>Development</a:t>
                      </a:r>
                      <a:r>
                        <a:rPr lang="en-US" sz="1800" b="0" dirty="0" smtClean="0">
                          <a:latin typeface="Calibri" pitchFamily="34" charset="0"/>
                          <a:ea typeface="Calibri"/>
                          <a:cs typeface="Times New Roman"/>
                        </a:rPr>
                        <a:t>.</a:t>
                      </a:r>
                    </a:p>
                    <a:p>
                      <a:pPr algn="just">
                        <a:lnSpc>
                          <a:spcPct val="115000"/>
                        </a:lnSpc>
                        <a:spcAft>
                          <a:spcPts val="0"/>
                        </a:spcAft>
                      </a:pPr>
                      <a:r>
                        <a:rPr lang="en-US" sz="1800" b="0" dirty="0" smtClean="0">
                          <a:latin typeface="Calibri" pitchFamily="34" charset="0"/>
                          <a:ea typeface="Calibri"/>
                          <a:cs typeface="Times New Roman"/>
                        </a:rPr>
                        <a:t>Children</a:t>
                      </a:r>
                      <a:r>
                        <a:rPr lang="en-US" sz="1800" b="0" baseline="0" dirty="0" smtClean="0">
                          <a:latin typeface="Calibri" pitchFamily="34" charset="0"/>
                          <a:ea typeface="Calibri"/>
                          <a:cs typeface="Times New Roman"/>
                        </a:rPr>
                        <a:t> have to look for the partner for each food item that appears on the screen. They have to pay attention and remember where is each picture to make a couple of food. The game finishes when they have paired all the pictures.</a:t>
                      </a:r>
                    </a:p>
                    <a:p>
                      <a:pPr algn="just">
                        <a:lnSpc>
                          <a:spcPct val="115000"/>
                        </a:lnSpc>
                        <a:spcAft>
                          <a:spcPts val="0"/>
                        </a:spcAft>
                      </a:pPr>
                      <a:r>
                        <a:rPr lang="es-ES" sz="1800" dirty="0" smtClean="0">
                          <a:solidFill>
                            <a:schemeClr val="tx1"/>
                          </a:solidFill>
                          <a:hlinkClick r:id="rId2"/>
                        </a:rPr>
                        <a:t>https://www.dropbox.com/s/89szczbed95o78c/libro_pc_foodcouple_89395.zip</a:t>
                      </a:r>
                      <a:r>
                        <a:rPr lang="es-ES" sz="1800" dirty="0" smtClean="0">
                          <a:solidFill>
                            <a:schemeClr val="tx1"/>
                          </a:solidFill>
                        </a:rPr>
                        <a:t> </a:t>
                      </a:r>
                      <a:endParaRPr lang="en-US" sz="1800" b="0" baseline="0" dirty="0" smtClean="0">
                        <a:solidFill>
                          <a:schemeClr val="tx1"/>
                        </a:solidFill>
                        <a:latin typeface="Calibri" pitchFamily="34" charset="0"/>
                        <a:ea typeface="Calibri"/>
                        <a:cs typeface="Times New Roman"/>
                      </a:endParaRPr>
                    </a:p>
                    <a:p>
                      <a:pPr algn="just">
                        <a:lnSpc>
                          <a:spcPct val="115000"/>
                        </a:lnSpc>
                        <a:spcAft>
                          <a:spcPts val="0"/>
                        </a:spcAft>
                      </a:pPr>
                      <a:endParaRPr lang="en-US" sz="1600" b="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ttp://thumbs.dreamstime.com/x/conjunto-de-la-silueta-de-la-fruta-del-vector-9910297.jpg"/>
          <p:cNvPicPr>
            <a:picLocks noChangeAspect="1" noChangeArrowheads="1"/>
          </p:cNvPicPr>
          <p:nvPr/>
        </p:nvPicPr>
        <p:blipFill>
          <a:blip r:embed="rId2" cstate="print"/>
          <a:srcRect/>
          <a:stretch>
            <a:fillRect/>
          </a:stretch>
        </p:blipFill>
        <p:spPr bwMode="auto">
          <a:xfrm>
            <a:off x="5580112" y="4149080"/>
            <a:ext cx="1656184" cy="1656184"/>
          </a:xfrm>
          <a:prstGeom prst="rect">
            <a:avLst/>
          </a:prstGeom>
          <a:noFill/>
        </p:spPr>
      </p:pic>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WRITING</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extLst>
              <p:ext uri="{D42A27DB-BD31-4B8C-83A1-F6EECF244321}">
                <p14:modId xmlns="" xmlns:p14="http://schemas.microsoft.com/office/powerpoint/2010/main" val="1234212689"/>
              </p:ext>
            </p:extLst>
          </p:nvPr>
        </p:nvGraphicFramePr>
        <p:xfrm>
          <a:off x="1115616" y="980728"/>
          <a:ext cx="6840759" cy="4157958"/>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THE</a:t>
                      </a:r>
                      <a:r>
                        <a:rPr lang="es-ES" sz="2000" b="1" i="1" baseline="0" dirty="0" smtClean="0">
                          <a:latin typeface="Calibri"/>
                          <a:ea typeface="Calibri"/>
                          <a:cs typeface="Times New Roman"/>
                        </a:rPr>
                        <a:t> FOOD DICE</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endParaRPr lang="en-US" sz="1600" i="1" smtClean="0">
                        <a:latin typeface="Calibri"/>
                        <a:ea typeface="Calibri"/>
                        <a:cs typeface="Times New Roman"/>
                      </a:endParaRPr>
                    </a:p>
                    <a:p>
                      <a:pPr algn="ctr">
                        <a:lnSpc>
                          <a:spcPct val="115000"/>
                        </a:lnSpc>
                        <a:spcAft>
                          <a:spcPts val="0"/>
                        </a:spcAft>
                      </a:pPr>
                      <a:r>
                        <a:rPr lang="en-US" sz="1600" i="1" smtClean="0">
                          <a:latin typeface="Calibri"/>
                          <a:ea typeface="Calibri"/>
                          <a:cs typeface="Times New Roman"/>
                        </a:rPr>
                        <a:t>In</a:t>
                      </a:r>
                      <a:r>
                        <a:rPr lang="en-US" sz="1600" i="1" baseline="0" smtClean="0">
                          <a:latin typeface="Calibri"/>
                          <a:ea typeface="Calibri"/>
                          <a:cs typeface="Times New Roman"/>
                        </a:rPr>
                        <a:t> </a:t>
                      </a:r>
                      <a:r>
                        <a:rPr lang="en-US" sz="1600" i="1" baseline="0" dirty="0" smtClean="0">
                          <a:latin typeface="Calibri"/>
                          <a:ea typeface="Calibri"/>
                          <a:cs typeface="Times New Roman"/>
                        </a:rPr>
                        <a:t>pairs</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endParaRPr lang="en-US" sz="1600" i="1" dirty="0" smtClean="0">
                        <a:latin typeface="Calibri"/>
                        <a:ea typeface="Calibri"/>
                        <a:cs typeface="Times New Roman"/>
                      </a:endParaRPr>
                    </a:p>
                    <a:p>
                      <a:pPr algn="ctr">
                        <a:lnSpc>
                          <a:spcPct val="115000"/>
                        </a:lnSpc>
                        <a:spcAft>
                          <a:spcPts val="0"/>
                        </a:spcAft>
                      </a:pPr>
                      <a:r>
                        <a:rPr lang="en-US" sz="1600" i="1" dirty="0" smtClean="0">
                          <a:latin typeface="Calibri"/>
                          <a:ea typeface="Calibri"/>
                          <a:cs typeface="Times New Roman"/>
                        </a:rPr>
                        <a:t>5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A food dice</a:t>
                      </a:r>
                    </a:p>
                    <a:p>
                      <a:pPr algn="ctr">
                        <a:lnSpc>
                          <a:spcPct val="115000"/>
                        </a:lnSpc>
                        <a:spcAft>
                          <a:spcPts val="0"/>
                        </a:spcAft>
                      </a:pPr>
                      <a:r>
                        <a:rPr lang="en-US" sz="1600" i="1" noProof="0" dirty="0" smtClean="0">
                          <a:latin typeface="Calibri"/>
                          <a:ea typeface="Calibri"/>
                          <a:cs typeface="Times New Roman"/>
                        </a:rPr>
                        <a:t>Poster</a:t>
                      </a:r>
                    </a:p>
                    <a:p>
                      <a:pPr algn="ctr">
                        <a:lnSpc>
                          <a:spcPct val="115000"/>
                        </a:lnSpc>
                        <a:spcAft>
                          <a:spcPts val="0"/>
                        </a:spcAft>
                      </a:pPr>
                      <a:r>
                        <a:rPr lang="en-US" sz="1600" i="1" noProof="0" dirty="0" smtClean="0">
                          <a:latin typeface="Calibri"/>
                          <a:ea typeface="Calibri"/>
                          <a:cs typeface="Times New Roman"/>
                        </a:rPr>
                        <a:t>Flashcards</a:t>
                      </a: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600" b="1" dirty="0" smtClean="0">
                          <a:latin typeface="Calibri" pitchFamily="34" charset="0"/>
                          <a:ea typeface="Calibri"/>
                          <a:cs typeface="Times New Roman"/>
                        </a:rPr>
                        <a:t>Development</a:t>
                      </a:r>
                      <a:r>
                        <a:rPr lang="en-US" sz="1600" b="0" dirty="0" smtClean="0">
                          <a:latin typeface="Calibri" pitchFamily="34" charset="0"/>
                          <a:ea typeface="Calibri"/>
                          <a:cs typeface="Times New Roman"/>
                        </a:rPr>
                        <a:t>.</a:t>
                      </a:r>
                    </a:p>
                    <a:p>
                      <a:pPr algn="just">
                        <a:lnSpc>
                          <a:spcPct val="115000"/>
                        </a:lnSpc>
                        <a:spcAft>
                          <a:spcPts val="0"/>
                        </a:spcAft>
                      </a:pPr>
                      <a:r>
                        <a:rPr lang="en-US" sz="1800" b="0" dirty="0" smtClean="0">
                          <a:latin typeface="Calibri" pitchFamily="34" charset="0"/>
                          <a:ea typeface="Calibri"/>
                          <a:cs typeface="Times New Roman"/>
                        </a:rPr>
                        <a:t>There</a:t>
                      </a:r>
                      <a:r>
                        <a:rPr lang="en-US" sz="1800" b="0" baseline="0" dirty="0" smtClean="0">
                          <a:latin typeface="Calibri" pitchFamily="34" charset="0"/>
                          <a:ea typeface="Calibri"/>
                          <a:cs typeface="Times New Roman"/>
                        </a:rPr>
                        <a:t> will be a dice with some food items. Children will take turn rolling the dice. When the dice stops rolling, they will look at the food on top and they will have to say what item has appeared. On the other hand there will be different food flashcards and a mural in the wallet with different silhouettes which correspond with the food items of the dice. Children will have to put the flashcard which corresponds with that one the dice shown and put it in her silhouette.</a:t>
                      </a:r>
                      <a:endParaRPr lang="en-US" sz="1800" b="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sp>
        <p:nvSpPr>
          <p:cNvPr id="19458" name="AutoShape 2" descr="data:image/jpeg;base64,/9j/4AAQSkZJRgABAQAAAQABAAD/2wCEAAkGBhQQERQSExIUFBQUFRQVFRYVFRUYFRQVFRAXFBQYGhgXHSYgFxkjGRUXHy8gIycpLCwwFR8xNTAqNSYsLCoBCQoKDAwMDQwMDSkYHhgpKSkpKSkpKSkpKSkpKSkpKSkpKSkpKSkpKSkpKSkpKSkpKSkpKSkpKSkpKSkpKSkpKf/AABEIAMEBBQMBIgACEQEDEQH/xAAcAAABBAMBAAAAAAAAAAAAAAAABAYHCAEDBQL/xABBEAACAQMCBAQEBAUABwkBAAABAgMABBESIQUGMUEHEyJRMmFxgQgUI5FCUmKhsSQzgsHR4fAVQ1NjcnODovEX/8QAFAEBAAAAAAAAAAAAAAAAAAAAAP/EABQRAQAAAAAAAAAAAAAAAAAAAAD/2gAMAwEAAhEDEQA/AJxooooCiiigK8eaM6cjOM47498e1e6Yfile2lrELqR44ryPDWr4/WdoyW8r0+oxMCysD6R5mTvigflFNflTxHsuJMUt5syKNRjdSj6e5APxAd8U6KAooooCiiigKKKKAorGaSXPFoYjiSaJD7O6Kd+mxNAsorxFKGAZSCD0IIIP3HWvdAUUUUBRRRQFFFFAUVpmuVTGplXJAGSBkscKN+5OwHesQ3qM7xhgXj061HVdYJXPtkDNBvooooCiiigKKKKAooooCisaqM0GaKKKAqq3jTxJpeMXILalj0RIM7KqxKSB7etmz8yatO7YGe3f6VTDmXiP5m8uJ+0s0sg64w8hYdfkaBTyXxf8pf20+dIjmjLHOPQW0yDPsULA/Imrjr0qjwq3XhtzGL7htvNq1OEEcuTk+bGAj5+ZwG/2xQOiiiigKKwTWppcUG6sNSf84B1rnc08S8uxu5EbDR207gjqCsLMDjI9vegrZ4pc4yXnEZ9MztBG5jiVXPlgJ6SwAOMswJ1d8+2KZskpYkkkk9STkn7mvL9a80Dk5P5+uuFyBoJDozl4WJMT++V7H+oYP+Ks/wAk84w8Utlni2PwyRkgtE4G6n3HcHuP2FPKkLwR5paz4nHEWPlXWIXG+NZP6LY99Z059pDQWhorArNBjNGaw4pJKxFAtpJxS/EETykFhGrMQCi5AGcZkZVH1JApOb1l+f1qP/G2WSThUvllsCWFpQD/AN0CwP1HmGI/YHtQRjzp4prftOy2xTzoYYPXLq0CG4eYOAoHqOpR8sHrmm5Bz7fxnK3twp1aziRvU2hYxq/nwqKMHIGK4JrFBYvgvjSo4Oby4XVcRyeQUX0iWXRqVv6QVyT7aTgdBUd3Hj3xJpfMVoUTIxEIlKYHYs3rP1DD7VHpumKCPUdAYsF7amCqT9cKv7VqoLGeG3jCLx5FvHjjklnjS2jRWYnUgUrhQSFDAHW+B623wu0q66qDyBxhra/hkV44ydSeZIFwmtSNQLKwRuwbBxnfbNWv4JZGOPLTSTs+lmd2UgnQB6Aiqir39KjOc0HRooooCiiig1utJmlIpbSe7iyMjqKDwl+O+1KVcHpvXDlatC3DKfScGgavjfz6LO1NnE3+kXC4bHWOE5DN9WwVH1Y9qrYacniNxdrrid3Kx/750X5JEfLQfso/c02qAqYPw7cymO5lsmPpnXzIx7SxD1AfWPJP/tiofpz+Gd0Y+LWLAkZuI129nOhh9wxH3oLeUVgVmgwRSWdSKV0UHFmkpBcgOGRvhdWRu/pdSrf2Jrv3Fgr/ACPyrk3fCJB8PqHy60FSOMcMe1nkgkGHidkb6qcZHuD1B9jSOpy8TfDxr3/SIVxcooVkO3noowuCdvMUbDPxAAbEDMI3Fs0bFHVlZThlYEMp9iDuDQa66HL2r83b6M6vOi0466vNXGPnmkGKl3wS8NpJbiPiE6FIYsPAGGDNJ/C4B/gX4tXcgYzg0FhBWawKzQFeHjB617ooEM/Dc9Dj61zLvhDkEFFdWBVgcEMpGCCD1BBII+dOGigrrzl4KSKzSWQyp38hzh136Ru2zj2DEN29XWosurR4nZJFZHU4ZWUqyn2IO4NXcKg9RmuNxnkyyvCrXFrFKy4AZlGoAdBqG5X5Hagqnbcj3ssK3EdrNJE+SrIhbIDFSdK5bGVIziuUeHyBtJjfV7aGz+2KutFaIiqioqqoCqoUBVAGAABsAB2FbNNBXjwc8Mbl7yK8uImhhhIkQSKVaV8HRpVt9IJDavkMZ7WHVcDFGKzQFFFFAUUUUBRRRQILzhurddj/AGriXULIdwR8+1OqsMgOxGaCpfidwBrbiEzY/TnZp4j2KyHUyg+6sSp+g9xTSNXK4zyla3cZjngSRCc4OdjjGVIwVbHcEHtTHuPw88OY5V7pB/KsiEfuyE/3oK2gVIHgtytJd8ShmCnybZvNkftqUZjQHoWLY29gTUxcP8DOFwkEwPKRj/WyuRkHOcLpB++1Pix4fHAgjijSNF6KihVH0A2oN4FZoooCiiigKK1yThf+FJnuiflQKZY1PxAEfPFcXjPKNjeDFxbxS7YBYesD2DjDAfIGlhOaxQNi08H+ExyLItsCVOQryyumR0yrsQ30OR8qe8agdMY+Vc+sg4oOlRSOO6I67/5pUjg7ig9UUUUBRRRQFeJJQoJJAABJJOAAOpJPQV6JqP8AxO5omsfLaJzGdJI86NXs7jGSYXYeuGUgeltlbJBPdQfUl8ihSzKA5VVJIwzN8IHuT2xSe047DKMpKjD9MdcbyxrJGN+5RlbHXBFVNfni5UqIZDHFHJrhi2YQ6ZXkjUFhk6DI2Cd9/tS7lDxBkspVkcyTaMaAZMKuI9HcHcqkaZ6hAyjGdgtnRXA5L4697bLOxjOvoEZSRgDOsKzCN85Pl5JUEAknNd+gKKKKAooooCiiigKKKKArmcyccFjazXLIzrChcqvxHBA+3Xc9hk1064XPEwXh13nB1W8sYBzhnkQxou2+7Oo+9B0+F8RW5hjnTOiVEkXPXS6BlyOxwaVU0uWbY8OlXh5YtC0bSWpJ3QIyiaDJOWCl1dT10uQfgyXYKDNFFFAUnuLjGw6/4r3PLpHzpDmgaPN/Gr+zkM8USTWojwyjJlR9/wBQ430g6cgZGAfh6jq8N5vtriGWeOTMUK6pGwfQvl+ZuMZyBnIx1U/Ku0q5O3WoE8abiG0umgtHeN5owL2NBiFssskf+0cZOBjcdywoJGt/F7h8lytsJW9TaBKVxFqIGMknUoJOnJXr1wN6dHE+O2tqypcXUMLN8KyOqk9Pcj3FVM4JwWa8mWGBGd2OwUE4HdjjoB1Jrs8/cMuE4hcJPlpFKKWLatSrCgRtR3IKBTvuM4O4oLWi1yMgg5rW8JHUVGfhFzPHY8MWO+uY4j5z+TG59axNoYZUDOCzMwJ7NnpUsQXCyKrowZWAZWU5DKRkEHuCKBBXuOQqcilM1tncdaSEUC+OTIzXukMEuk/Kl1AUUUUDd5q5lt7dGSS6eBsBy0UZleNc7MyiOQKhwRlgAcHB2qAOfuMiUHzPyt35hLQX1uohmJBXUk8a9TjHpYAjIIJ6VYji3Gra0LeadOoa5CI3cBcaA8pRSET041Pgek77GqteIVlaxX0v5KVJbdvWmgkiPVu0ecbhTnGM7Eb5zQNs1vsCokQuAU1rqDatJXUM50erGP5d/bek9dXlriEVvOs0sXniP1JEcaHkGNAf+gHcgA5042zkBafkLjMU9sixecQijDSWzW6Op/8ACXSE8sHYBSSABknqXPTO5RHFZVSe8lt4g+D+WSAllXqAZDJlXwemGxt8xTwFBmiiigKKKKAoryRWA1B7oryHFeqArgcSIubqO2HwwFLmY9shj+Wj+pdTJ8vJX+alXGeaLW0Um4uYosAnDuoY4GfSucscdABvTf8ADzmu1u0YpcxvczM080YJDqWAAQBgCyxxiOPIyPRnvQdXmqQRvZSb5W8iQYOP9dHJAQfcfqZx/SPau+KZnOXM9kJbaGS7gV0u4ndTImY/KV5Mvv6N1A3xuw96eEMysoKkMpAIIOQR2II6ig94rxISK2V5c7H6UHLnujq+Q2rQbkjftWZ0xvWlWOwBoOnZ3K432OMn6Cq/c/NYcZvma0uHS4YiP9ZT+Xm06UQpKCTFkHbUoHp3K53my8jWSOSJwdMiOjFSVYB0KnBHQ4NQ3wrweuIrgAvGYVcMZlbDFFORhMhlbYd9s5yQM0DPtC9mZI4ppFy2lyjOgk8tjpJXYjuQCMjNOzkfjLTXKW86Jc6xphNwdfkyRozx6C/YsACmQDtSTi/K4luZEsZVuhu+kSBpRspb1MFWXdjuhb4ST0Nb7ewl4LOtxI8HnxvGI4WMpWWOdXRn84JoQDJ31H4G7rgg17q6aR2kdtTscs225+22Ppt7bVJvgjxubzZrfJMQj8wZBOlwyIADnCgqTt30/Wm9xzgySXSyTQz8NjlDSSmZNUOpnVv0ZUGkko+dDBcFNI9TAVr4T4gRWUJj4fCPMbPmXE4VpD6hpAQbKmlc6STgsepGohYyKYN9a8XMOdx1/wA0zuQedxxGJm0iOWIgSIMlcNnQwJA2Ok7dsH3FPZGyM0HOpbbPkfSk9zHhvrWbVt8e9AtrBNZrxI2Bn2oGPzF4hzRCT8rwy8ulUMolEbCJmwQCBjXJHn+IDB7E9arFxS6MsruyJGWYkpGgRFPcBB8I+VTQ/H+NpDccRublLK3KkwRzRI5ZnI8lEjUFlOP4mydtwRkiEru4aR2kdi7uxZmY5ZmY5YknqSaDTS7gqSGeIQtolMieWwJBV9Q0EYyc5xjG+cYpDTp8Norc3yfm49duFcyNiXEWEJSQmI5UBwuWOwBJ+YCfuTOEcTtkiea+F6jFRJFJEyOilsF0lkw5K9SrruAcYOKfYNNTkWSdTPbyyG4hjaNrS5J1GW3lViqlxtIyFSpbOTnenZQFFFFAUUUUBWuQY3/6NbK03NsHGDtQefzKHqwpJxe/MNvNKhDGOKVwDuCUiZgNu2RSS54W46DUPlXMlRlO6n6Ebft3oKq3l68ztLIxeRyWdmOSxJySTWbHiMkDiSJ2jdc4ZThhqUqcEdNiR96kXmPwYuWnZrFBJExLCNnVHi/pzIQHUdAQc46gd9cPgldLBK0xCz6f0YlIZSwYEh5PhBK5AwSMkZIFBG5kNTT+HTmKUyzWTMWiEfnIp30MJFVtPsG15I9wD3OYcubCSJzHIjI6nBRlKsD7FTvVhfAvkKSyhe7uFKS3ACojZDJEDn1DszNg4PQKO5IoJWrXcfCa2VruPhNAgIrNtaKWzj/rNYrfZnc/Sg08VtfTlVHz96b19amaCaFGMUrxuqP7Flx9vbPbOe1PCYZU/SudpoIS5P5DuYL5J7hWjhtS7+gqzTOiMFVFG7IffAyDgbnaMuMcy3F3I8k0zuXYEjU2gaSxQBc4ULrbAHTUfc1b/wD7OSRQSMEHORsc596ZXFfBDh0svnlJE3ZnRHISQtvuDkpvv6Co+VBHHNviFPJwa2icNru48SGVS2pIGCGRG2Gp3TJyCRn5glico8uXF/M0dqoeRIzIVLqmpQ6oQC2Bn1g7kdDU/c2eFtvfRJGp8loVVImC6tMYAATc5KgbjfY++TlT4a+F6cIWSQyiaaUBdYTSEjBzpAJJ3IBJ/pHtuCXw85LfhqSNK6mWXQGVd1jCF8Yb+InVnOB2+tPyyuB0+9JLz4vtWmCQhgRQda7G33pPEfUPrWiS6wDnJ6d/nWbafURseo/zQdasEUVmgYfi9wqG4sl/MTCOKCZLiQDd5Io1ZHRBn4z5oAPYsM1WC/kRpHaNCkZZiiFtRRCxKqW21EDAzjfFTD+JHjAaW1tR1RHmb5eYwRB1/wDLY9O496hagKeHhVKo4lCrTSQGTKI6NgeaSDGsi4/UjcjQUyM6xuMUz69xSlSCCQQcgjYgjoQexoLhcqctiwFxGmBC9w8sMYziJHjj1IB0UeYHIA2AYV3qbPhzxs3nDraYhwTGqEv8TmNRG7/d1bfv1pzUBRRRQFFFFAUUUUBWCKzRQYC0FaCaM0GprNCwYopYbBio1D6HqK24rNFAV5cZBHyr1RQcyvcL4YGvVwmD9a1UHSpBNHg0pt5sjB6ivcqgjegT282Nj0rdJOMdc/SuTx/icdjBJcTOFjjGSe57KoHdicAD51XrmbxPnvXJ85oo99MUTMFA/qIxrb3J+wFBY8Cl8a4AFR54IXE01g0sruymZhDrYsQioqnBO+Ner9jUhyyYGaDn3KZY77UnW2OrYZpSaU2idTQce822+dJ4JSrZFdLiNrqYkbH/ADXMMZXqMUHUt+Kbgf56V045Mimm5oS8dPhYj/FBBvjpxAS8XlAbUIkii+SkJrYD/ac/cmo9py+I14s3FLx0XSPPcd92X0Md+mWUn702qAooooLSeBs2rg8A1atLTL0+H9Zjp/8Atn70/wCok/DmpFjPlwQZ8qm2V/SVWY+wYjA/9s1LdAUUUUBRRRQFFYBoLYoM0VyOPc22lgFNzcRxavhDH1N7kKMsR88YFYm5vs0h89ruARYyH81CD9MHc7dBvQcnxYu5YuE3UkEhjdVT1KcMFMqLJg9iVJGR70wPw9XjRW99LNJotleM6pGwiyaWMh1NsNimfqtLOPX11zKrRWSCPh8cg8yWZ2ia6ZCDpXCOVUdd1O+CdxpqMee+ZZGxw1IVtbe0d0MMcjOHmVyryO5AMhyDgkd6CSubfxBpFL5ViiyqCA80gOnG4PlxgqX+rEA+2N6kHkvnSPiVuJkWRQBgl0CBmGzFcOwxnO2cjb3BNVeB8vPdsUjkgVtsLLNHEWzt6fMIDH5Depj5Q8BYmjDXouEkGAyJNAYnGN8MgLaT7Eg/M0ExWN+kylo3V1DMmpTkakYqwz3wQR9qU0l4ZwyO2iSGFFjjjGlVXoB1++5JydySTSqg1zxah86QkV0c1qmg1b96BgeIfNE1v5Fra7XN02lW2zGuoJkZ2DEtjJ2ADHtsg/8A5lcJEXj4te/ncFlYysYWf+Uod9JO2ST747Up5vshFxfhtzLtHloc9AsvraLJ9iZCP9mnnc3iQr5krrGikamchVXLAbk9NzQVw578R7jiNrb286lXhLmchQqzSD0xtgdCF1ZA2ySR2AaPBeFvdXEVvH8crrGuegLNjJ+Q6n6V3buXVI7fzOx/dif99OXwvngi4ikk7pGqpIVZyFXWV0gFjsPSz9e4FBYDg/DorK3it4hhIkCKB1OBuT8yck/MmvckpY1oguFkXUjKy+6kMP3G3cfvW+OIt/xoCKPUcUsc6V27VmOMAbUSR6higRwxaj8u9KZrZXGGH/KtiR4GBXqgb97wVl3T1D+9cmVSDgjHyNPatM9mj/EoNBV3xg4UY78zaCEuEVw22GkVQkuMdDkAkHf1Z6EUxcVcXifJ0FxG0brlGDAggEepSuRn4WwThhuKjviX4cbcx4guplkz1lCOhGehVFUg475oK+1nFToPw1jUf9POnTt+h6tWe/rxpx96d3KngpY2MglIe4kAGDPoKKw6sqBQAc9NWrGNvegVeEHLIseGQgriWYefJsQ2ZBlFORnKppGOxzT2oooCiiigKKKKDWDvSW8uljVndgqICzMxwqqBkknsAKUM2NxUUfiE4yiWcUHqMkzkhQ7BQiYJdlUjWc4VQ2R6mOMgUEKc38ea9u5ZmleUFisbOFVvLUkINKAKm2+B0z36l1HhEdvy1+YCjzry7CF8DV5UTMQgPZdcWo4xk4z0FMS34bJIU0Ru3mP5ceFJ1vt6Vx8Tepdh/MKna+5Jaa04fwrSRDasJr2bcLrILNFET/rHJlfcbL6c46UCzwg5nhtLYcOu3SCeImRBIwVZYph5yMjk4Y+o7fT54087cW5eW8L3UQmnKa2eLWyN6cKGMbBWYhQOh6jJrieO/H4VaG2FlGW8oOk7ZDRrrZQkegjIBXo2V36d6jXmS9iuY4Z1MSzY8qaOOIRhiiqyzYX0gtrKHHeIno2AEmcn+LfC4zJ5vDobQKv6bRRrI7guBoY6A2rBzknB0n5Ayhyfz7acU8z8szExadYdChAbOkj3B0sPtVQqcHJXH7u1uYxZymN5XjQgkCOT14USA7FfUfpk0Fws0E1hazmg1u1ET9q8zbUn83BzQaeZeXor+3e3mB0PjdcBkYHKspIOCPp7jvUZ+M1x+Q4XbWvmSTM8iqXkxqdIULEkqAAdRjHToPvUsC/XucVE/wCIrh5ls7adN1imZXx281BpPyGY8fVhQQoOML3Vv7UHjC9lP9hXJIoWgmH8P/GC99PCQAjwF8ZPxRyoM47nDn9qsABULco20MnEeGcTiIUXkM8MyjAxdxW5D5/9QUnGNyAf4qmqgKKKKAooooCiisGgzRSP81it0V0rd9/ag3UUk4lxSO2jeaZ1jjQFmZjsAP8AP0G+9cvhHO9tc2j3qOVt4zIGeRSm0Z3YA74Pbv2xnag7c0wVSzMFVQSSSAABuSSegA71w+Tec4eKRPLCHCpK0WH0ajpVTqwrHCnVtnB2NV/8SvFiXibGGLVFaA7JnDS4OzSY/snQd8muN4d86vwu8WYZMTYSdBn1x53IGca16j7joTQW5opPYX6TxpLEweORQyMOjKRkEUooCiiig0oh3FIb/lyCfV5sKOzJ5bPjDlN/TrXDBfU2wP8AEfc11KKBsngEEMqyLCgeNPLjIGBFHvlY1+GMHJzpAJzvmvbtXfngDjB//K4t5YMm/UfKggDxx1/9oIDJqXyIyib/AKQOQwI6ZZlL57hh7UwbeRVJ1JryjgAsRhmUhW266SQcdDjepr8YOV/zFv8Amoodc8RUSMpOr8uqyMx05wwUkZOMgZ7DaFDet5gkY62Gn4/XnSAFBDZyAABg7bYoN97wh4VDP5YyQMCWJn3XUMojFgMdyPl1rS0KiNXEilizKY8NqUAAhs40kHpsc7dO9e+GRySOIovilxGBlVDamGxZiABkDJJArQsBILAEhcZIBwMnbJ7ZoLh8lcTjubC2ljdnRokAZxhyUHltqGT6tSnO5+prt1Wfw58Y5rF0huWaW1CpGBtmBVyAUAGW7ZBPb3qw/AeOxXsEdxA2qOQZU4IOxKsCD0IIIP0oF0seRXNnBXrXVry6A9Rmg4Mj1okhSVGikCsjgqyOMo6nsa7E/ClbodP+K5l9wt03HqHy6/tQQjzj4KyQG5ntyDbRxNMqswMi6WXVHjqwClmD9wuDvUW4q2CXpXY4YbgqwyCCMEEHtjaq++I3Jv5CfVGD+WlJMR6lD1aJj/Mudj3Ug9c4DueCnOMdrdrbXAUxTOGiZxkQXOkxq4z8OpW0EjH8OTgVZfNUeBqzPgrz8eIWxgmbNxbBQSTvLF0R/mwxpb7H+KgkmsZrNa3Wg9k1DXOnijxHg1xNBLHBMsrtLayNqGmFpTiNgmnUVHp6gjrlgRUtNJiow8c+V2vLRLmMFpLXUWAzloWA1kAd1KhvpqPagavD/wAR12rfrW1u6dwnmRv9iWYf2qUuSfEq14mD5TlZAMvDJgSKO5GNnUe46bZAqqBrdZXrwuskTsjocqykhlI7gjpQXEujg7bg9DTD8QvEqLhqNGjB7sgaY8ZEWrcPJ7bbhepyM7Uy7Dx6kW1ZZYA90AAjggRP/VIg3DDrhdm/p7xXe3jzSPLIxZ3Zndj1ZmOWJ+pNAr4xx+e8kMlxM8r77uxIGf5R0UfIACn34k86rLY8Ps7dRFD+XjmlROmvdQmw30srsfctnqKjMUqXh0jYwjfCGGdhpJ2OTsAT096BKTRmvUsJQlWBBHUEYIrxQT9+HXmYyQzWLkkw/qxZzsjtiRR7APg//IamWqzeAE5XiwA/igmU/bS3+VFWZFAUUUUBRRRQFGKKKDm8R4FHMGDDZ1ZXH8LKylWBHzBI+9RVx/8ADnEyE2c7JJqyBOQyaD1X0LqBB3B3z0PvUz0UECXv4b5lizFdo82FyjRlEz/EBIGJ+mV7b4zXAuvAXiaSKipFIrBdUiyqEQn4gwfDHT7qpz/arNUYoK9cR/DndrIohuIZEPxO4aIrv/INeRjB2NSd4Vcl3PC7aSG4nWQGQtGiElI1xvgsARqO5XoMe5NPeigKKKKAooooEd3wqOXquD7jY02ePcii4ieFwJYn6qdmBHwsp/hcZ2P1G4JBeVFBVXnDwmu7Es6RvNBudaKSyD/zEGSv/qGVPv2GfBi4mj4vb+UrNq1JKAcYhK+tiT2XAb5lQOpFWoK1rW1UMWCgMdiwA1H6nqaDYKzWAKzQeJIgetc65t8Z0sCQV9J7amA3/euoaSNAc4AAXVrY53Jzqxj6469qCEuevA8vI81gEUnLSW7MFVScnMbHZQf5GwB2ONhHcvhpxJX0Gymz/MFBj+vmA6MfPNWyW3yrAgbsxx7+vIz9sV5jt9iCncNuwJZs53/Yf8sUFW18H+KFdX5TA3+Ka3U7fJpAab3EOXZ7cEyxldJ0sMqWUnONSg5XODjI3q4kkBYHKjfy9sgjZst2/wCsUi4hyzBcFjNbQy6nXJdEYlFVcZyMncdKCrXKvIdzxCWJI0wkjYMhK4Rd9Tlcg4Gk/UjA3qWebuTP0E8iNjJBGiBY2Qu8MSMAdmH6i6mPXJ1EDPQytwvhaQArHFHEmwVIwAABn+Ue5NezA2CuBpCFVGc5OMZJxt/zNBUa44VPdnzkiCqdgC6DCr6SSGI9IIxnGBjHakK8EmMpi0etRqbLKFC4B1FidIXBG+cb1a/jHI1rdMzy20buY/L1ZZWIbVryUIJHq70mg8MrBGZhaIf9WqhnkYFIghQEMxBAK9x23oI78AuS5oria8mQoqoYY8/xsxDOwI2KgKBkbHV8jU45pFBb+XGFRNP00knDb9cDJH2Fev1M9+38vyyB9gf3oFeazWm31Y9XX7fyj/fmig3UUUUBRRRQFFFFAUUUUBRRRQFFFFAUUUUBRRRQFFFFAUUUUBWKzRQFFFFBis0UUGKKKKAooooCg1migKK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a:spLocks noChangeArrowheads="1"/>
          </p:cNvSpPr>
          <p:nvPr/>
        </p:nvSpPr>
        <p:spPr>
          <a:xfrm>
            <a:off x="1187624" y="188640"/>
            <a:ext cx="6645424" cy="864096"/>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s-ES" sz="4400" b="1" i="1" kern="0" dirty="0" smtClean="0">
                <a:latin typeface="Calibri" pitchFamily="34" charset="0"/>
                <a:ea typeface="+mj-ea"/>
                <a:cs typeface="+mj-cs"/>
              </a:rPr>
              <a:t>LISTENING</a:t>
            </a:r>
            <a:endParaRPr kumimoji="0" lang="en-US" sz="4400" b="1" i="1" u="none" strike="noStrike" kern="0" cap="none" spc="0" normalizeH="0" baseline="0" dirty="0">
              <a:ln>
                <a:noFill/>
              </a:ln>
              <a:effectLst/>
              <a:uLnTx/>
              <a:uFillTx/>
              <a:latin typeface="Calibri" pitchFamily="34" charset="0"/>
              <a:ea typeface="+mj-ea"/>
              <a:cs typeface="+mj-cs"/>
            </a:endParaRPr>
          </a:p>
        </p:txBody>
      </p:sp>
      <p:graphicFrame>
        <p:nvGraphicFramePr>
          <p:cNvPr id="3" name="2 Tabla"/>
          <p:cNvGraphicFramePr>
            <a:graphicFrameLocks noGrp="1"/>
          </p:cNvGraphicFramePr>
          <p:nvPr>
            <p:extLst>
              <p:ext uri="{D42A27DB-BD31-4B8C-83A1-F6EECF244321}">
                <p14:modId xmlns="" xmlns:p14="http://schemas.microsoft.com/office/powerpoint/2010/main" val="2842949902"/>
              </p:ext>
            </p:extLst>
          </p:nvPr>
        </p:nvGraphicFramePr>
        <p:xfrm>
          <a:off x="1115616" y="980728"/>
          <a:ext cx="6840759" cy="2503899"/>
        </p:xfrm>
        <a:graphic>
          <a:graphicData uri="http://schemas.openxmlformats.org/drawingml/2006/table">
            <a:tbl>
              <a:tblPr firstRow="1"/>
              <a:tblGrid>
                <a:gridCol w="2279989"/>
                <a:gridCol w="2279989"/>
                <a:gridCol w="2280781"/>
              </a:tblGrid>
              <a:tr h="414009">
                <a:tc gridSpan="3">
                  <a:txBody>
                    <a:bodyPr/>
                    <a:lstStyle/>
                    <a:p>
                      <a:pPr algn="ctr">
                        <a:lnSpc>
                          <a:spcPct val="115000"/>
                        </a:lnSpc>
                        <a:spcAft>
                          <a:spcPts val="0"/>
                        </a:spcAft>
                      </a:pPr>
                      <a:r>
                        <a:rPr lang="es-ES" sz="2000" b="1" i="1" dirty="0" smtClean="0">
                          <a:latin typeface="Calibri"/>
                          <a:ea typeface="Calibri"/>
                          <a:cs typeface="Times New Roman"/>
                        </a:rPr>
                        <a:t>JUMP!</a:t>
                      </a:r>
                      <a:endParaRPr lang="es-ES" sz="2000" b="1" i="1"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s-ES"/>
                    </a:p>
                  </a:txBody>
                  <a:tcPr/>
                </a:tc>
                <a:tc hMerge="1">
                  <a:txBody>
                    <a:bodyPr/>
                    <a:lstStyle/>
                    <a:p>
                      <a:endParaRPr lang="es-ES"/>
                    </a:p>
                  </a:txBody>
                  <a:tcPr/>
                </a:tc>
              </a:tr>
              <a:tr h="414009">
                <a:tc>
                  <a:txBody>
                    <a:bodyPr/>
                    <a:lstStyle/>
                    <a:p>
                      <a:pPr algn="ctr">
                        <a:lnSpc>
                          <a:spcPct val="115000"/>
                        </a:lnSpc>
                        <a:spcAft>
                          <a:spcPts val="0"/>
                        </a:spcAft>
                      </a:pPr>
                      <a:r>
                        <a:rPr lang="en-US" sz="1600" b="1" dirty="0">
                          <a:latin typeface="Calibri"/>
                          <a:ea typeface="Calibri"/>
                          <a:cs typeface="Times New Roman"/>
                        </a:rPr>
                        <a:t>GROUPING</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a:latin typeface="Calibri"/>
                          <a:ea typeface="Calibri"/>
                          <a:cs typeface="Times New Roman"/>
                        </a:rPr>
                        <a:t>TIMING</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b="1" dirty="0" smtClean="0">
                          <a:latin typeface="Calibri"/>
                          <a:ea typeface="Calibri"/>
                          <a:cs typeface="Times New Roman"/>
                        </a:rPr>
                        <a:t>MATERIALS</a:t>
                      </a:r>
                      <a:endParaRPr lang="es-ES" sz="1600"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414009">
                <a:tc>
                  <a:txBody>
                    <a:bodyPr/>
                    <a:lstStyle/>
                    <a:p>
                      <a:pPr algn="ctr">
                        <a:lnSpc>
                          <a:spcPct val="115000"/>
                        </a:lnSpc>
                        <a:spcAft>
                          <a:spcPts val="0"/>
                        </a:spcAft>
                      </a:pPr>
                      <a:r>
                        <a:rPr lang="en-US" sz="1600" i="1" dirty="0" smtClean="0">
                          <a:latin typeface="Calibri"/>
                          <a:ea typeface="Calibri"/>
                          <a:cs typeface="Times New Roman"/>
                        </a:rPr>
                        <a:t>In</a:t>
                      </a:r>
                      <a:r>
                        <a:rPr lang="tr-TR" sz="1600" i="1" baseline="0" dirty="0" err="1" smtClean="0">
                          <a:latin typeface="Calibri"/>
                          <a:ea typeface="Calibri"/>
                          <a:cs typeface="Times New Roman"/>
                        </a:rPr>
                        <a:t>dıvıdual</a:t>
                      </a:r>
                      <a:r>
                        <a:rPr lang="tr-TR" sz="1600" i="1" baseline="0" dirty="0" smtClean="0">
                          <a:latin typeface="Calibri"/>
                          <a:ea typeface="Calibri"/>
                          <a:cs typeface="Times New Roman"/>
                        </a:rPr>
                        <a:t> </a:t>
                      </a:r>
                      <a:r>
                        <a:rPr lang="tr-TR" sz="1600" i="1" baseline="0" dirty="0" err="1" smtClean="0">
                          <a:latin typeface="Calibri"/>
                          <a:ea typeface="Calibri"/>
                          <a:cs typeface="Times New Roman"/>
                        </a:rPr>
                        <a:t>work</a:t>
                      </a:r>
                      <a:endParaRPr lang="es-ES" sz="1600" dirty="0">
                        <a:latin typeface="Calibri"/>
                        <a:ea typeface="Calibri"/>
                        <a:cs typeface="Times New Roman"/>
                      </a:endParaRPr>
                    </a:p>
                  </a:txBody>
                  <a:tcPr marL="68580" marR="68580" marT="0" marB="0">
                    <a:lnL w="12700" cap="flat" cmpd="sng" algn="ctr">
                      <a:no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dirty="0" smtClean="0">
                          <a:latin typeface="Calibri"/>
                          <a:ea typeface="Calibri"/>
                          <a:cs typeface="Times New Roman"/>
                        </a:rPr>
                        <a:t>5-8 </a:t>
                      </a:r>
                      <a:r>
                        <a:rPr lang="en-US" sz="1600" i="1" dirty="0">
                          <a:latin typeface="Calibri"/>
                          <a:ea typeface="Calibri"/>
                          <a:cs typeface="Times New Roman"/>
                        </a:rPr>
                        <a:t>minutes.</a:t>
                      </a:r>
                      <a:endParaRPr lang="es-ES" sz="1600" i="1" dirty="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28575" cap="flat" cmpd="sng" algn="ctr">
                      <a:solidFill>
                        <a:srgbClr val="FFC000"/>
                      </a:solid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c>
                  <a:txBody>
                    <a:bodyPr/>
                    <a:lstStyle/>
                    <a:p>
                      <a:pPr algn="ctr">
                        <a:lnSpc>
                          <a:spcPct val="115000"/>
                        </a:lnSpc>
                        <a:spcAft>
                          <a:spcPts val="0"/>
                        </a:spcAft>
                      </a:pPr>
                      <a:r>
                        <a:rPr lang="en-US" sz="1600" i="1" noProof="0" dirty="0" smtClean="0">
                          <a:latin typeface="Calibri"/>
                          <a:ea typeface="Calibri"/>
                          <a:cs typeface="Times New Roman"/>
                        </a:rPr>
                        <a:t>Big</a:t>
                      </a:r>
                      <a:r>
                        <a:rPr lang="en-US" sz="1600" i="1" baseline="0" noProof="0" dirty="0" smtClean="0">
                          <a:latin typeface="Calibri"/>
                          <a:ea typeface="Calibri"/>
                          <a:cs typeface="Times New Roman"/>
                        </a:rPr>
                        <a:t> flashcards</a:t>
                      </a:r>
                      <a:endParaRPr lang="en-US" sz="1600" i="1" noProof="0" dirty="0" smtClean="0">
                        <a:latin typeface="Calibri"/>
                        <a:ea typeface="Calibri"/>
                        <a:cs typeface="Times New Roman"/>
                      </a:endParaRPr>
                    </a:p>
                  </a:txBody>
                  <a:tcPr marL="68580" marR="68580" marT="0" marB="0">
                    <a:lnL w="28575" cap="flat" cmpd="sng" algn="ctr">
                      <a:solidFill>
                        <a:srgbClr val="FFC000"/>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D961"/>
                    </a:solidFill>
                  </a:tcPr>
                </a:tc>
              </a:tr>
              <a:tr h="880858">
                <a:tc gridSpan="3">
                  <a:txBody>
                    <a:bodyPr/>
                    <a:lstStyle/>
                    <a:p>
                      <a:pPr algn="just">
                        <a:lnSpc>
                          <a:spcPct val="115000"/>
                        </a:lnSpc>
                        <a:spcAft>
                          <a:spcPts val="0"/>
                        </a:spcAft>
                      </a:pPr>
                      <a:r>
                        <a:rPr lang="en-US" sz="1800" b="1" dirty="0" smtClean="0">
                          <a:latin typeface="Calibri" pitchFamily="34" charset="0"/>
                          <a:ea typeface="Calibri"/>
                          <a:cs typeface="Times New Roman"/>
                        </a:rPr>
                        <a:t>Development</a:t>
                      </a:r>
                      <a:r>
                        <a:rPr lang="en-US" sz="1800" b="0" dirty="0" smtClean="0">
                          <a:latin typeface="Calibri" pitchFamily="34" charset="0"/>
                          <a:ea typeface="Calibri"/>
                          <a:cs typeface="Times New Roman"/>
                        </a:rPr>
                        <a:t>.</a:t>
                      </a:r>
                    </a:p>
                    <a:p>
                      <a:pPr algn="just">
                        <a:lnSpc>
                          <a:spcPct val="115000"/>
                        </a:lnSpc>
                        <a:spcAft>
                          <a:spcPts val="0"/>
                        </a:spcAft>
                      </a:pPr>
                      <a:r>
                        <a:rPr lang="en-US" sz="1800" kern="1200" dirty="0" smtClean="0">
                          <a:solidFill>
                            <a:schemeClr val="tx1"/>
                          </a:solidFill>
                          <a:latin typeface="Calibri" pitchFamily="34" charset="0"/>
                          <a:ea typeface="+mn-ea"/>
                          <a:cs typeface="+mn-cs"/>
                        </a:rPr>
                        <a:t>Big flashcards of food items will</a:t>
                      </a:r>
                      <a:r>
                        <a:rPr lang="en-US" sz="1800" kern="1200" baseline="0" dirty="0" smtClean="0">
                          <a:solidFill>
                            <a:schemeClr val="tx1"/>
                          </a:solidFill>
                          <a:latin typeface="Calibri" pitchFamily="34" charset="0"/>
                          <a:ea typeface="+mn-ea"/>
                          <a:cs typeface="+mn-cs"/>
                        </a:rPr>
                        <a:t> be </a:t>
                      </a:r>
                      <a:r>
                        <a:rPr lang="en-US" sz="1800" kern="1200" dirty="0" smtClean="0">
                          <a:solidFill>
                            <a:schemeClr val="tx1"/>
                          </a:solidFill>
                          <a:latin typeface="Calibri" pitchFamily="34" charset="0"/>
                          <a:ea typeface="+mn-ea"/>
                          <a:cs typeface="+mn-cs"/>
                        </a:rPr>
                        <a:t>laid on the floor. The teacher or a confident student</a:t>
                      </a:r>
                      <a:r>
                        <a:rPr lang="en-US" sz="1800" kern="1200" baseline="0" dirty="0" smtClean="0">
                          <a:solidFill>
                            <a:schemeClr val="tx1"/>
                          </a:solidFill>
                          <a:latin typeface="Calibri" pitchFamily="34" charset="0"/>
                          <a:ea typeface="+mn-ea"/>
                          <a:cs typeface="+mn-cs"/>
                        </a:rPr>
                        <a:t> will</a:t>
                      </a:r>
                      <a:r>
                        <a:rPr lang="en-US" sz="1800" kern="1200" dirty="0" smtClean="0">
                          <a:solidFill>
                            <a:schemeClr val="tx1"/>
                          </a:solidFill>
                          <a:latin typeface="Calibri" pitchFamily="34" charset="0"/>
                          <a:ea typeface="+mn-ea"/>
                          <a:cs typeface="+mn-cs"/>
                        </a:rPr>
                        <a:t> say: </a:t>
                      </a:r>
                      <a:r>
                        <a:rPr lang="en-US" sz="1800" i="1" kern="1200" dirty="0" smtClean="0">
                          <a:solidFill>
                            <a:schemeClr val="tx1"/>
                          </a:solidFill>
                          <a:latin typeface="Calibri" pitchFamily="34" charset="0"/>
                          <a:ea typeface="+mn-ea"/>
                          <a:cs typeface="+mn-cs"/>
                        </a:rPr>
                        <a:t>jump on the banana!</a:t>
                      </a:r>
                      <a:r>
                        <a:rPr lang="en-US" sz="1800" i="1" kern="1200" baseline="0" dirty="0" smtClean="0">
                          <a:solidFill>
                            <a:schemeClr val="tx1"/>
                          </a:solidFill>
                          <a:latin typeface="Calibri" pitchFamily="34" charset="0"/>
                          <a:ea typeface="+mn-ea"/>
                          <a:cs typeface="+mn-cs"/>
                        </a:rPr>
                        <a:t> jump on the cheese</a:t>
                      </a:r>
                      <a:r>
                        <a:rPr lang="en-US" sz="1800" i="0" kern="1200" baseline="0" dirty="0" smtClean="0">
                          <a:solidFill>
                            <a:schemeClr val="tx1"/>
                          </a:solidFill>
                          <a:latin typeface="Calibri" pitchFamily="34" charset="0"/>
                          <a:ea typeface="+mn-ea"/>
                          <a:cs typeface="+mn-cs"/>
                        </a:rPr>
                        <a:t>!</a:t>
                      </a:r>
                      <a:r>
                        <a:rPr lang="en-US" sz="1800" kern="1200" dirty="0" smtClean="0">
                          <a:solidFill>
                            <a:schemeClr val="tx1"/>
                          </a:solidFill>
                          <a:latin typeface="Calibri" pitchFamily="34" charset="0"/>
                          <a:ea typeface="+mn-ea"/>
                          <a:cs typeface="+mn-cs"/>
                        </a:rPr>
                        <a:t> and the children will</a:t>
                      </a:r>
                      <a:r>
                        <a:rPr lang="en-US" sz="1800" kern="1200" baseline="0" dirty="0" smtClean="0">
                          <a:solidFill>
                            <a:schemeClr val="tx1"/>
                          </a:solidFill>
                          <a:latin typeface="Calibri" pitchFamily="34" charset="0"/>
                          <a:ea typeface="+mn-ea"/>
                          <a:cs typeface="+mn-cs"/>
                        </a:rPr>
                        <a:t> have to </a:t>
                      </a:r>
                      <a:r>
                        <a:rPr lang="en-US" sz="1800" kern="1200" dirty="0" smtClean="0">
                          <a:solidFill>
                            <a:schemeClr val="tx1"/>
                          </a:solidFill>
                          <a:latin typeface="Calibri" pitchFamily="34" charset="0"/>
                          <a:ea typeface="+mn-ea"/>
                          <a:cs typeface="+mn-cs"/>
                        </a:rPr>
                        <a:t>jump on the corresponding picture.</a:t>
                      </a:r>
                      <a:endParaRPr lang="en-US" sz="1800" b="0" dirty="0" smtClean="0">
                        <a:latin typeface="Calibri" pitchFamily="34" charset="0"/>
                        <a:ea typeface="Calibri"/>
                        <a:cs typeface="Times New Roman"/>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C000"/>
                      </a:solidFill>
                      <a:prstDash val="solid"/>
                      <a:round/>
                      <a:headEnd type="none" w="med" len="med"/>
                      <a:tailEnd type="none" w="med" len="med"/>
                    </a:lnT>
                    <a:lnB w="28575" cap="flat" cmpd="sng" algn="ctr">
                      <a:solidFill>
                        <a:srgbClr val="FFC000"/>
                      </a:solidFill>
                      <a:prstDash val="solid"/>
                      <a:round/>
                      <a:headEnd type="none" w="med" len="med"/>
                      <a:tailEnd type="none" w="med" len="med"/>
                    </a:lnB>
                    <a:lnTlToBr w="12700" cmpd="sng">
                      <a:noFill/>
                      <a:prstDash val="solid"/>
                    </a:lnTlToBr>
                    <a:lnBlToTr w="12700" cmpd="sng">
                      <a:noFill/>
                      <a:prstDash val="solid"/>
                    </a:lnBlToTr>
                    <a:solidFill>
                      <a:srgbClr val="FFE389"/>
                    </a:solidFill>
                  </a:tcPr>
                </a:tc>
                <a:tc hMerge="1">
                  <a:txBody>
                    <a:bodyPr/>
                    <a:lstStyle/>
                    <a:p>
                      <a:endParaRPr lang="es-ES"/>
                    </a:p>
                  </a:txBody>
                  <a:tcPr/>
                </a:tc>
                <a:tc hMerge="1">
                  <a:txBody>
                    <a:bodyPr/>
                    <a:lstStyle/>
                    <a:p>
                      <a:endParaRPr lang="es-ES"/>
                    </a:p>
                  </a:txBody>
                  <a:tcPr/>
                </a:tc>
              </a:tr>
            </a:tbl>
          </a:graphicData>
        </a:graphic>
      </p:graphicFrame>
      <p:pic>
        <p:nvPicPr>
          <p:cNvPr id="22530" name="Picture 2" descr="http://images.yodibujo.es/_uploads/_tiny_galerie/20100414/dibujo-saltar-nuevo_jhg.jpg"/>
          <p:cNvPicPr>
            <a:picLocks noChangeAspect="1" noChangeArrowheads="1"/>
          </p:cNvPicPr>
          <p:nvPr/>
        </p:nvPicPr>
        <p:blipFill>
          <a:blip r:embed="rId2" cstate="print"/>
          <a:srcRect/>
          <a:stretch>
            <a:fillRect/>
          </a:stretch>
        </p:blipFill>
        <p:spPr bwMode="auto">
          <a:xfrm>
            <a:off x="4211960" y="3573016"/>
            <a:ext cx="2460273" cy="188446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2083</TotalTime>
  <Words>1202</Words>
  <Application>Microsoft Office PowerPoint</Application>
  <PresentationFormat>Ekran Gösterisi (4:3)</PresentationFormat>
  <Paragraphs>184</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Diseño predeterminado</vt:lpstr>
      <vt:lpstr>FOOD</vt:lpstr>
      <vt:lpstr>HELLO SONG</vt:lpstr>
      <vt:lpstr>Slayt 3</vt:lpstr>
      <vt:lpstr>Slayt 4</vt:lpstr>
      <vt:lpstr>Slayt 5</vt:lpstr>
      <vt:lpstr>Slayt 6</vt:lpstr>
      <vt:lpstr>Slayt 7</vt:lpstr>
      <vt:lpstr>Slayt 8</vt:lpstr>
      <vt:lpstr>Slayt 9</vt:lpstr>
      <vt:lpstr>Slayt 10</vt:lpstr>
      <vt:lpstr>Slayt 11</vt:lpstr>
      <vt:lpstr>Slayt 12</vt:lpstr>
      <vt:lpstr>Slayt 13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rokur</cp:lastModifiedBy>
  <cp:revision>336</cp:revision>
  <dcterms:created xsi:type="dcterms:W3CDTF">2010-05-23T14:28:12Z</dcterms:created>
  <dcterms:modified xsi:type="dcterms:W3CDTF">2013-12-13T14:47:09Z</dcterms:modified>
</cp:coreProperties>
</file>