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4" r:id="rId6"/>
    <p:sldId id="268" r:id="rId7"/>
    <p:sldId id="259" r:id="rId8"/>
    <p:sldId id="262" r:id="rId9"/>
    <p:sldId id="265" r:id="rId10"/>
    <p:sldId id="266" r:id="rId11"/>
    <p:sldId id="257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FFCCFF"/>
    <a:srgbClr val="99FF66"/>
    <a:srgbClr val="FF66FF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80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0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821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824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845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268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349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911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139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505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542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938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49CC-92B9-4C40-AEF0-01467EE45C60}" type="datetimeFigureOut">
              <a:rPr lang="es-ES" smtClean="0"/>
              <a:pPr/>
              <a:t>18/12/2013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020C-EB7D-4BA3-AEE2-226689F31A9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80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alloween%20(1).mp4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docid=kK0LvWiz_BEOsM&amp;tbnid=Ch_Yku5S6tHXDM:&amp;ved=0CAUQjRw&amp;url=http://www.imagenesydibujosparaimprimir.com/2011/11/dibujos-de-pizarra-para-imprimir.html&amp;ei=wICrUvb7KMbWtQbigoC4Bg&amp;bvm=bv.57967247,d.bGQ&amp;psig=AFQjCNFjp--Bz7nisMlTf-1jbW7DAHGm_Q&amp;ust=138705766742927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es/url?sa=i&amp;rct=j&amp;q=&amp;esrc=s&amp;source=images&amp;cd=&amp;cad=rja&amp;docid=i8qU4iRP_sjErM&amp;tbnid=GImevcUVyJ-KvM:&amp;ved=0CAUQjRw&amp;url=http://www.todoavatar.com/fondos-de-pantalla-cartoons-halloween/&amp;ei=8oKrUqCDNcjatAb48IDoCA&amp;bvm=bv.57967247,d.bGQ&amp;psig=AFQjCNEt7yyxGwMVi_H0RsqozCpMmKuV6Q&amp;ust=1387058085138051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voki.com/php/viewmessage/?chsm=4f4a1d9c5eec72a6f43bb68328b189d4&amp;mId=2046539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ki.com/php/viewmessage/?chsm=137b68b3ccdf8f1ff2155c41d0227f53&amp;mId=2046681" TargetMode="External"/><Relationship Id="rId5" Type="http://schemas.openxmlformats.org/officeDocument/2006/relationships/hyperlink" Target="http://www.voki.com/php/viewmessage/?chsm=cefc4671b5eed3ec748e3a00aa7758fc&amp;mId=2046566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www.voki.com/php/viewmessage/?chsm=61c8df072c45f05b82c14536b618092f&amp;mId=2046552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efondos.com/bulkupload/imagen-halloween/Halloween/Arbol%20Halloween_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7"/>
          <a:stretch/>
        </p:blipFill>
        <p:spPr bwMode="auto">
          <a:xfrm>
            <a:off x="0" y="-20778"/>
            <a:ext cx="9144000" cy="68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88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HALLOWEEN’S PARTY</a:t>
            </a:r>
            <a:endParaRPr lang="es-ES" sz="8800" b="1" dirty="0">
              <a:ln/>
              <a:solidFill>
                <a:schemeClr val="accent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72" y="3680981"/>
            <a:ext cx="2181225" cy="30480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415" y="3815136"/>
            <a:ext cx="2200275" cy="304800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72" y="188640"/>
            <a:ext cx="1913905" cy="1779240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15" b="991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149676"/>
            <a:ext cx="2340099" cy="2587922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037" y="4797013"/>
            <a:ext cx="2656840" cy="2083435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161515" y="91108"/>
            <a:ext cx="8766808" cy="6646490"/>
          </a:xfrm>
          <a:prstGeom prst="round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531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fondos.com/bulkupload/imagen-halloween/Halloween/Arbol%20Halloween_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7"/>
          <a:stretch/>
        </p:blipFill>
        <p:spPr bwMode="auto">
          <a:xfrm>
            <a:off x="0" y="-20778"/>
            <a:ext cx="9144000" cy="68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255367" y="0"/>
            <a:ext cx="6633265" cy="6669359"/>
          </a:xfrm>
          <a:prstGeom prst="round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http://www.imagenestop.com/animadas2/animadas-de-musica-20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9406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3478"/>
            <a:ext cx="9168426" cy="57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188640"/>
            <a:ext cx="5760640" cy="628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 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trick or treat?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a ghost. I'm a little ghost.</a:t>
            </a:r>
          </a:p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 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trick or treat?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a witch. I'm a little witch</a:t>
            </a:r>
          </a:p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 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trick or treat?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a skeleton. I'm a little skeleton</a:t>
            </a:r>
          </a:p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 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trick or treat?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a monster. I'm a little monster.</a:t>
            </a:r>
          </a:p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 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knock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trick or treat?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you?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a pumpkin. I'm a little pumpkin</a:t>
            </a:r>
            <a:endParaRPr lang="es-ES" sz="2200" dirty="0"/>
          </a:p>
        </p:txBody>
      </p:sp>
      <p:sp>
        <p:nvSpPr>
          <p:cNvPr id="6" name="5 Nube"/>
          <p:cNvSpPr/>
          <p:nvPr/>
        </p:nvSpPr>
        <p:spPr>
          <a:xfrm rot="20809349">
            <a:off x="146442" y="274624"/>
            <a:ext cx="2592288" cy="1584176"/>
          </a:xfrm>
          <a:prstGeom prst="cloud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SONG</a:t>
            </a:r>
            <a:endParaRPr lang="es-E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fondos.com/bulkupload/imagen-halloween/Halloween/Arbol%20Halloween_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7"/>
          <a:stretch/>
        </p:blipFill>
        <p:spPr bwMode="auto">
          <a:xfrm>
            <a:off x="0" y="-20778"/>
            <a:ext cx="9144000" cy="68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7002416"/>
              </p:ext>
            </p:extLst>
          </p:nvPr>
        </p:nvGraphicFramePr>
        <p:xfrm>
          <a:off x="170638" y="88453"/>
          <a:ext cx="8802724" cy="4858486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933902"/>
                <a:gridCol w="2933902"/>
                <a:gridCol w="2934920"/>
              </a:tblGrid>
              <a:tr h="584935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ACTIVITY: “Halloween stickers”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974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WRITING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7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u="sng" dirty="0" err="1">
                          <a:effectLst/>
                        </a:rPr>
                        <a:t>Timing</a:t>
                      </a:r>
                      <a:r>
                        <a:rPr lang="en-US" sz="2000" dirty="0">
                          <a:effectLst/>
                        </a:rPr>
                        <a:t> 10 minutes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Materials:</a:t>
                      </a:r>
                      <a:r>
                        <a:rPr lang="en-US" sz="2000" b="1" dirty="0">
                          <a:effectLst/>
                        </a:rPr>
                        <a:t> table with the pictures.</a:t>
                      </a:r>
                      <a:endParaRPr lang="es-ES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err="1">
                          <a:effectLst/>
                        </a:rPr>
                        <a:t>Grouping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individual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232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Development:</a:t>
                      </a:r>
                      <a:r>
                        <a:rPr lang="en-US" sz="2400" dirty="0">
                          <a:effectLst/>
                        </a:rPr>
                        <a:t> we give to children one </a:t>
                      </a:r>
                      <a:r>
                        <a:rPr lang="en-US" sz="2400" dirty="0" smtClean="0">
                          <a:effectLst/>
                        </a:rPr>
                        <a:t>copy </a:t>
                      </a:r>
                      <a:r>
                        <a:rPr lang="en-US" sz="2400" dirty="0">
                          <a:effectLst/>
                        </a:rPr>
                        <a:t>with the table and pictures of Halloween characters. We say a number and a character and children have to put a sticker where they find the character that we say.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463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1 Imagen" descr="ima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59638" cy="2464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1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www.defondos.com/bulkupload/imagen-halloween/Halloween/Arbol%20Halloween_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7"/>
          <a:stretch/>
        </p:blipFill>
        <p:spPr bwMode="auto">
          <a:xfrm>
            <a:off x="0" y="-20778"/>
            <a:ext cx="9144000" cy="68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110138"/>
              </p:ext>
            </p:extLst>
          </p:nvPr>
        </p:nvGraphicFramePr>
        <p:xfrm>
          <a:off x="170638" y="88453"/>
          <a:ext cx="8802724" cy="600277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313130"/>
                <a:gridCol w="3554674"/>
                <a:gridCol w="2934920"/>
              </a:tblGrid>
              <a:tr h="74825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ACTIVITY: “Bingo”</a:t>
                      </a:r>
                      <a:endParaRPr lang="es-E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006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READING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4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u="sng" dirty="0" err="1">
                          <a:effectLst/>
                        </a:rPr>
                        <a:t>Timing</a:t>
                      </a:r>
                      <a:r>
                        <a:rPr lang="en-US" sz="2000" dirty="0">
                          <a:effectLst/>
                        </a:rPr>
                        <a:t> 10 minutes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effectLst/>
                        </a:rPr>
                        <a:t>Materials:</a:t>
                      </a:r>
                      <a:r>
                        <a:rPr lang="en-US" sz="2000" b="0" u="none" dirty="0" err="1" smtClean="0">
                          <a:effectLst/>
                        </a:rPr>
                        <a:t>flashcards</a:t>
                      </a:r>
                      <a:r>
                        <a:rPr lang="en-US" sz="1800" b="0" u="none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pictures of the characters and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err="1">
                          <a:effectLst/>
                        </a:rPr>
                        <a:t>Grouping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individual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018407">
                <a:tc gridSpan="3">
                  <a:txBody>
                    <a:bodyPr/>
                    <a:lstStyle/>
                    <a:p>
                      <a:r>
                        <a:rPr lang="en-US" sz="2400" u="sng" dirty="0">
                          <a:effectLst/>
                        </a:rPr>
                        <a:t>Development: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teacher give to the children one copy with a Halloween bingo related with the vocabulary, for example a ghost, witch, pumpkin, monster, etc. Teacher throws the dice and then says the word that has appeared in the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dize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how have this picture have to make a cross or put a sticker inside and the winner will be the child who has a cross or a sticker in each picture.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193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CCFF">
                            <a:shade val="30000"/>
                            <a:satMod val="115000"/>
                          </a:srgbClr>
                        </a:gs>
                        <a:gs pos="50000">
                          <a:srgbClr val="99CCFF">
                            <a:shade val="67500"/>
                            <a:satMod val="115000"/>
                          </a:srgbClr>
                        </a:gs>
                        <a:gs pos="100000">
                          <a:srgbClr val="99C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2081994"/>
              </p:ext>
            </p:extLst>
          </p:nvPr>
        </p:nvGraphicFramePr>
        <p:xfrm>
          <a:off x="1187624" y="4221088"/>
          <a:ext cx="2808312" cy="2340260"/>
        </p:xfrm>
        <a:graphic>
          <a:graphicData uri="http://schemas.openxmlformats.org/presentationml/2006/ole">
            <p:oleObj spid="_x0000_s11281" name="Imagen de mapa de bits" r:id="rId5" imgW="3428571" imgH="2866667" progId="Paint.Picture">
              <p:embed/>
            </p:oleObj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5635181"/>
              </p:ext>
            </p:extLst>
          </p:nvPr>
        </p:nvGraphicFramePr>
        <p:xfrm>
          <a:off x="4283968" y="4221088"/>
          <a:ext cx="2976330" cy="2376264"/>
        </p:xfrm>
        <a:graphic>
          <a:graphicData uri="http://schemas.openxmlformats.org/presentationml/2006/ole">
            <p:oleObj spid="_x0000_s11282" name="Imagen de mapa de bits" r:id="rId6" imgW="3323810" imgH="2505425" progId="PBrush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543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69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www.defondos.com/bulkupload/imagen-halloween/Halloween/Arbol%20Halloween_8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5482886"/>
              </p:ext>
            </p:extLst>
          </p:nvPr>
        </p:nvGraphicFramePr>
        <p:xfrm>
          <a:off x="467544" y="630986"/>
          <a:ext cx="8208911" cy="5061971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735996"/>
                <a:gridCol w="2735996"/>
                <a:gridCol w="2736919"/>
              </a:tblGrid>
              <a:tr h="70978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</a:t>
                      </a:r>
                      <a:r>
                        <a:rPr lang="en-US" sz="2800" u="sng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“3,2,1 action”</a:t>
                      </a:r>
                      <a:endParaRPr lang="es-E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084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FINAL</a:t>
                      </a:r>
                      <a:r>
                        <a:rPr lang="en-US" sz="2000" b="1" baseline="0" dirty="0" smtClean="0">
                          <a:effectLst/>
                        </a:rPr>
                        <a:t> TASK</a:t>
                      </a:r>
                      <a:endParaRPr lang="es-ES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u="sng" dirty="0" err="1">
                          <a:effectLst/>
                        </a:rPr>
                        <a:t>Timing</a:t>
                      </a:r>
                      <a:r>
                        <a:rPr lang="es-ES" sz="2000" b="1" u="sng" dirty="0">
                          <a:effectLst/>
                        </a:rPr>
                        <a:t> </a:t>
                      </a:r>
                      <a:r>
                        <a:rPr lang="es-ES" sz="2000" b="1" u="sng" dirty="0" smtClean="0">
                          <a:effectLst/>
                        </a:rPr>
                        <a:t>:</a:t>
                      </a:r>
                      <a:r>
                        <a:rPr lang="es-ES" sz="2000" b="1" dirty="0" smtClean="0">
                          <a:effectLst/>
                        </a:rPr>
                        <a:t>20 minutes</a:t>
                      </a:r>
                      <a:endParaRPr lang="es-ES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err="1">
                          <a:effectLst/>
                        </a:rPr>
                        <a:t>Materials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 smtClean="0">
                          <a:effectLst/>
                        </a:rPr>
                        <a:t>pictures</a:t>
                      </a:r>
                      <a:r>
                        <a:rPr lang="es-ES" sz="2000" b="1" dirty="0" smtClean="0">
                          <a:effectLst/>
                        </a:rPr>
                        <a:t>, </a:t>
                      </a:r>
                      <a:r>
                        <a:rPr lang="es-ES" sz="2000" b="1" dirty="0" err="1" smtClean="0">
                          <a:effectLst/>
                        </a:rPr>
                        <a:t>colors</a:t>
                      </a:r>
                      <a:r>
                        <a:rPr lang="es-ES" sz="2000" b="1" baseline="0" dirty="0" smtClean="0">
                          <a:effectLst/>
                        </a:rPr>
                        <a:t> and </a:t>
                      </a:r>
                      <a:r>
                        <a:rPr lang="es-ES" sz="2000" b="1" baseline="0" dirty="0" err="1" smtClean="0">
                          <a:effectLst/>
                        </a:rPr>
                        <a:t>computer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err="1">
                          <a:effectLst/>
                        </a:rPr>
                        <a:t>Grouping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all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the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class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</a:tr>
              <a:tr h="2814388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Development</a:t>
                      </a:r>
                      <a:r>
                        <a:rPr lang="en-US" sz="2000" u="sng" dirty="0" smtClean="0">
                          <a:effectLst/>
                        </a:rPr>
                        <a:t>:</a:t>
                      </a:r>
                      <a:r>
                        <a:rPr lang="en-US" sz="2000" u="none" baseline="0" dirty="0" smtClean="0">
                          <a:effectLst/>
                        </a:rPr>
                        <a:t> children have to color the pictures. Then with the help of the teacher they have to record their voices. Finally the teacher has to create a movie with movie maker.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2" name="Picture 2" descr="C:\Users\Gema\Desktop\8161222-objetos-de-pelicula-3d-clipper-y-rollo-de-carrete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0429">
            <a:off x="4946432" y="4091466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12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68863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-540568" y="1052736"/>
            <a:ext cx="9684568" cy="5093640"/>
          </a:xfrm>
          <a:prstGeom prst="ellipse">
            <a:avLst/>
          </a:prstGeom>
          <a:solidFill>
            <a:srgbClr val="CCFFCC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041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see you again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see you my friends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have fun today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fun today!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18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11430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320480" cy="10661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SONG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5805264"/>
          </a:xfrm>
          <a:solidFill>
            <a:srgbClr val="FFCCFF"/>
          </a:solidFill>
          <a:ln>
            <a:solidFill>
              <a:srgbClr val="FFCCFF"/>
            </a:solidFill>
          </a:ln>
          <a:effectLst>
            <a:softEdge rad="6350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hello how are you today?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happy, happy, happy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Hello, hello how are you today?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sad, sad, sad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Hello, hello how are you today?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hungry, hungry, I´m hungry today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ñam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ñam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ñam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7295">
            <a:off x="107523" y="518763"/>
            <a:ext cx="2067508" cy="19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735050"/>
            <a:ext cx="7056784" cy="5400600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4.bp.blogspot.com/-XlrT-R_N1OI/TmZcaaYq6_I/AAAAAAAAAsM/ZAP-QQ8BVI0/s1600/castle26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09" y="606033"/>
            <a:ext cx="5472608" cy="54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026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150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STORY TELLING</a:t>
            </a:r>
            <a:endParaRPr lang="es-ES" sz="15000" b="1" spc="50" dirty="0">
              <a:ln w="11430"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8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5482886"/>
              </p:ext>
            </p:extLst>
          </p:nvPr>
        </p:nvGraphicFramePr>
        <p:xfrm>
          <a:off x="467544" y="630986"/>
          <a:ext cx="8208911" cy="512782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735996"/>
                <a:gridCol w="2735996"/>
                <a:gridCol w="2736919"/>
              </a:tblGrid>
              <a:tr h="70978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</a:t>
                      </a:r>
                      <a:r>
                        <a:rPr lang="en-US" sz="2800" u="sng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“WHO IS MISSING?”</a:t>
                      </a:r>
                      <a:endParaRPr lang="es-E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084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WRITING</a:t>
                      </a:r>
                      <a:endParaRPr lang="es-ES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u="sng" dirty="0" err="1">
                          <a:effectLst/>
                        </a:rPr>
                        <a:t>Timing</a:t>
                      </a:r>
                      <a:r>
                        <a:rPr lang="es-ES" sz="2000" b="1" u="sng" dirty="0">
                          <a:effectLst/>
                        </a:rPr>
                        <a:t> </a:t>
                      </a:r>
                      <a:r>
                        <a:rPr lang="es-ES" sz="2000" b="1" dirty="0">
                          <a:effectLst/>
                        </a:rPr>
                        <a:t>10 minutes</a:t>
                      </a:r>
                      <a:endParaRPr lang="es-ES" sz="18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err="1">
                          <a:effectLst/>
                        </a:rPr>
                        <a:t>Materials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Flashcards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u="sng" dirty="0" err="1">
                          <a:effectLst/>
                        </a:rPr>
                        <a:t>Grouping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all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the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class</a:t>
                      </a:r>
                      <a:endParaRPr lang="es-E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</a:tr>
              <a:tr h="2814388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Development:</a:t>
                      </a:r>
                      <a:r>
                        <a:rPr lang="en-US" sz="2000" dirty="0">
                          <a:effectLst/>
                        </a:rPr>
                        <a:t> We put flashcards with the characters about Halloween on the blackboard. We say to children that they need to close their eyes and we take away a character. When children open their </a:t>
                      </a:r>
                      <a:r>
                        <a:rPr lang="en-US" sz="2000" dirty="0" smtClean="0">
                          <a:effectLst/>
                        </a:rPr>
                        <a:t>eyes they have to </a:t>
                      </a:r>
                      <a:r>
                        <a:rPr lang="en-US" sz="2000" dirty="0">
                          <a:effectLst/>
                        </a:rPr>
                        <a:t>guess the character who is </a:t>
                      </a:r>
                      <a:r>
                        <a:rPr lang="en-US" sz="2000" dirty="0" smtClean="0">
                          <a:effectLst/>
                        </a:rPr>
                        <a:t>missing.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04" marR="670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https://encrypted-tbn0.gstatic.com/images?q=tbn:ANd9GcQjVXSzROhIfSoYmS4v2JKbU0a3oZKe5Sbrzc26bVggTPFFGSky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1512">
            <a:off x="1644359" y="5088944"/>
            <a:ext cx="2017712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rc_mi" descr="http://www.todoavatar.com/wp-content/uploads/2009/10/cartoonshalloween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8061">
            <a:off x="5314001" y="4760331"/>
            <a:ext cx="2665412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95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9255325"/>
              </p:ext>
            </p:extLst>
          </p:nvPr>
        </p:nvGraphicFramePr>
        <p:xfrm>
          <a:off x="305525" y="1052736"/>
          <a:ext cx="8532949" cy="422174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807987"/>
                <a:gridCol w="2807987"/>
                <a:gridCol w="2916975"/>
              </a:tblGrid>
              <a:tr h="38840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ACTIVITY: “DRESS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UP”</a:t>
                      </a:r>
                      <a:endParaRPr lang="es-E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821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LISTENING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</a:rPr>
                        <a:t>Timing: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10</a:t>
                      </a:r>
                      <a:r>
                        <a:rPr lang="en-US" sz="2000" b="1" baseline="0" dirty="0" smtClean="0">
                          <a:effectLst/>
                        </a:rPr>
                        <a:t> minutes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Materials: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characters of the story 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effectLst/>
                        </a:rPr>
                        <a:t>Gro</a:t>
                      </a:r>
                      <a:r>
                        <a:rPr lang="es-ES" sz="2000" b="1" u="sng" dirty="0" err="1">
                          <a:effectLst/>
                        </a:rPr>
                        <a:t>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All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the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class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246001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</a:rPr>
                        <a:t>Development</a:t>
                      </a:r>
                      <a:r>
                        <a:rPr lang="en-US" sz="2200" b="1" u="sng" dirty="0" smtClean="0">
                          <a:effectLst/>
                        </a:rPr>
                        <a:t>: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have the body of the characters in the story and we say to children what dress they have to take and dress up the character with the correct dress.</a:t>
                      </a:r>
                      <a:endParaRPr lang="en-US" sz="2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0936">
            <a:off x="6389731" y="3871159"/>
            <a:ext cx="21764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96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8045355"/>
              </p:ext>
            </p:extLst>
          </p:nvPr>
        </p:nvGraphicFramePr>
        <p:xfrm>
          <a:off x="359531" y="287597"/>
          <a:ext cx="8424937" cy="662876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807987"/>
                <a:gridCol w="2807987"/>
                <a:gridCol w="2808963"/>
              </a:tblGrid>
              <a:tr h="66331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CHANT: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“WHO TOOK THE CANDY?”</a:t>
                      </a:r>
                      <a:endParaRPr lang="es-ES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905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ORAL</a:t>
                      </a:r>
                      <a:r>
                        <a:rPr lang="es-ES" sz="2400" baseline="0" dirty="0" smtClean="0">
                          <a:effectLst/>
                        </a:rPr>
                        <a:t> INTERACTION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0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</a:rPr>
                        <a:t>Timing: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10</a:t>
                      </a:r>
                      <a:r>
                        <a:rPr lang="en-US" sz="2000" b="1" baseline="0" dirty="0" smtClean="0">
                          <a:effectLst/>
                        </a:rPr>
                        <a:t> minutes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Materials: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Flashcard and Pumpkin 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effectLst/>
                        </a:rPr>
                        <a:t>Gro</a:t>
                      </a:r>
                      <a:r>
                        <a:rPr lang="es-ES" sz="2000" b="1" u="sng" dirty="0" err="1">
                          <a:effectLst/>
                        </a:rPr>
                        <a:t>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All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the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class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420112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 err="1" smtClean="0">
                          <a:effectLst/>
                        </a:rPr>
                        <a:t>Development:</a:t>
                      </a:r>
                      <a:r>
                        <a:rPr lang="en-US" sz="2000" dirty="0" err="1" smtClean="0">
                          <a:effectLst/>
                        </a:rPr>
                        <a:t>we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give to children the </a:t>
                      </a:r>
                      <a:r>
                        <a:rPr lang="en-US" sz="2000" dirty="0" smtClean="0">
                          <a:effectLst/>
                        </a:rPr>
                        <a:t>pumpkin and </a:t>
                      </a:r>
                      <a:r>
                        <a:rPr lang="en-US" sz="2000" dirty="0" smtClean="0">
                          <a:effectLst/>
                        </a:rPr>
                        <a:t>a </a:t>
                      </a:r>
                      <a:r>
                        <a:rPr lang="en-US" sz="2000" dirty="0" smtClean="0">
                          <a:effectLst/>
                        </a:rPr>
                        <a:t>flashcard with a character.</a:t>
                      </a:r>
                      <a:r>
                        <a:rPr lang="en-US" sz="2000" baseline="0" dirty="0" smtClean="0">
                          <a:effectLst/>
                        </a:rPr>
                        <a:t> T</a:t>
                      </a:r>
                      <a:r>
                        <a:rPr lang="en-US" sz="2000" dirty="0" smtClean="0">
                          <a:effectLst/>
                        </a:rPr>
                        <a:t>hey </a:t>
                      </a:r>
                      <a:r>
                        <a:rPr lang="en-US" sz="2000" dirty="0" smtClean="0">
                          <a:effectLst/>
                        </a:rPr>
                        <a:t>have to make a circle. They have to pass the pumpkin to the child on </a:t>
                      </a:r>
                      <a:r>
                        <a:rPr lang="en-US" sz="2000" dirty="0" smtClean="0">
                          <a:effectLst/>
                        </a:rPr>
                        <a:t>their </a:t>
                      </a:r>
                      <a:r>
                        <a:rPr lang="en-US" sz="2000" dirty="0" smtClean="0">
                          <a:effectLst/>
                        </a:rPr>
                        <a:t>right singing the chant, and when the song end </a:t>
                      </a:r>
                      <a:r>
                        <a:rPr lang="en-US" sz="2000" dirty="0" smtClean="0">
                          <a:effectLst/>
                        </a:rPr>
                        <a:t>children</a:t>
                      </a:r>
                      <a:r>
                        <a:rPr lang="en-US" sz="2000" baseline="0" dirty="0" smtClean="0">
                          <a:effectLst/>
                        </a:rPr>
                        <a:t> have to say</a:t>
                      </a:r>
                      <a:r>
                        <a:rPr lang="en-US" sz="2000" dirty="0" smtClean="0">
                          <a:effectLst/>
                        </a:rPr>
                        <a:t> the name of the child</a:t>
                      </a:r>
                      <a:r>
                        <a:rPr lang="en-US" sz="2000" baseline="0" dirty="0" smtClean="0">
                          <a:effectLst/>
                        </a:rPr>
                        <a:t> who has the pumpkin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and the character and “has the candy”. If the child doesn’t have the candy we continue with the song.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took the candy from the pumpkin’s head?</a:t>
                      </a:r>
                      <a:endParaRPr lang="es-E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Who took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candy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pumpkin’s head?</a:t>
                      </a:r>
                      <a:endParaRPr lang="es-E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Gema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ghost has the candy.</a:t>
                      </a:r>
                      <a:endParaRPr lang="es-E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No!</a:t>
                      </a:r>
                      <a:endParaRPr lang="es-ES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3446">
            <a:off x="126323" y="4607159"/>
            <a:ext cx="26527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1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7154163"/>
              </p:ext>
            </p:extLst>
          </p:nvPr>
        </p:nvGraphicFramePr>
        <p:xfrm>
          <a:off x="359531" y="788525"/>
          <a:ext cx="8424937" cy="379260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807987"/>
                <a:gridCol w="2807987"/>
                <a:gridCol w="2808963"/>
              </a:tblGrid>
              <a:tr h="70133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ACTIVITY : “</a:t>
                      </a:r>
                      <a:r>
                        <a:rPr lang="es-ES" sz="2800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r>
                        <a:rPr lang="es-E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are </a:t>
                      </a:r>
                      <a:r>
                        <a:rPr lang="es-ES" sz="2800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you</a:t>
                      </a:r>
                      <a:r>
                        <a:rPr lang="es-ES" sz="28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?”</a:t>
                      </a:r>
                      <a:endParaRPr lang="es-ES" sz="28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651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ORAL</a:t>
                      </a:r>
                      <a:r>
                        <a:rPr lang="es-ES" sz="2400" baseline="0" dirty="0" smtClean="0">
                          <a:effectLst/>
                        </a:rPr>
                        <a:t> INTERACTION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22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</a:rPr>
                        <a:t>Timing: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15</a:t>
                      </a:r>
                      <a:r>
                        <a:rPr lang="en-US" sz="2000" b="1" baseline="0" dirty="0" smtClean="0">
                          <a:effectLst/>
                        </a:rPr>
                        <a:t> minutes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Materials: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 Flashcard an </a:t>
                      </a:r>
                      <a:r>
                        <a:rPr lang="en-US" sz="2000" b="1" dirty="0" err="1" smtClean="0">
                          <a:effectLst/>
                        </a:rPr>
                        <a:t>gomets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effectLst/>
                        </a:rPr>
                        <a:t>Gro</a:t>
                      </a:r>
                      <a:r>
                        <a:rPr lang="es-ES" sz="2000" b="1" u="sng" dirty="0" err="1">
                          <a:effectLst/>
                        </a:rPr>
                        <a:t>uping</a:t>
                      </a:r>
                      <a:r>
                        <a:rPr lang="es-ES" sz="2000" b="1" u="sng" dirty="0">
                          <a:effectLst/>
                        </a:rPr>
                        <a:t>: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All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the</a:t>
                      </a:r>
                      <a:r>
                        <a:rPr lang="es-ES" sz="2000" b="1" dirty="0">
                          <a:effectLst/>
                        </a:rPr>
                        <a:t> </a:t>
                      </a:r>
                      <a:r>
                        <a:rPr lang="es-ES" sz="2000" b="1" dirty="0" err="1">
                          <a:effectLst/>
                        </a:rPr>
                        <a:t>class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2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effectLst/>
                        </a:rPr>
                        <a:t>Development</a:t>
                      </a:r>
                      <a:r>
                        <a:rPr lang="en-US" sz="2000" b="1" u="sng" dirty="0" smtClean="0">
                          <a:effectLst/>
                        </a:rPr>
                        <a:t>: </a:t>
                      </a:r>
                      <a:r>
                        <a:rPr lang="en-US" sz="2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hildren are around the class, every child has a flashcard, for instance: happy ghost or sad monster. They have to ask to their partners: “Who are you?” and they have to answer 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have to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their pair.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Finally they have to match all the pictures.</a:t>
                      </a:r>
                      <a:endParaRPr lang="es-E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1409">
            <a:off x="2640789" y="4766238"/>
            <a:ext cx="1361354" cy="18271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1409">
            <a:off x="1200630" y="4617629"/>
            <a:ext cx="1361354" cy="18271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79" b="96842" l="4094" r="93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7871">
            <a:off x="5367384" y="4616236"/>
            <a:ext cx="1627831" cy="180870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79" b="96842" l="4094" r="93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7871">
            <a:off x="6910257" y="4616235"/>
            <a:ext cx="1627831" cy="1808701"/>
          </a:xfrm>
          <a:prstGeom prst="rect">
            <a:avLst/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163908"/>
              </p:ext>
            </p:extLst>
          </p:nvPr>
        </p:nvGraphicFramePr>
        <p:xfrm>
          <a:off x="359531" y="404664"/>
          <a:ext cx="8424937" cy="428155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807987"/>
                <a:gridCol w="2807987"/>
                <a:gridCol w="2808963"/>
              </a:tblGrid>
              <a:tr h="64807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 :</a:t>
                      </a:r>
                      <a:r>
                        <a:rPr lang="es-ES" sz="28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800" b="0" u="none" baseline="0" dirty="0" smtClean="0">
                          <a:effectLst/>
                        </a:rPr>
                        <a:t> </a:t>
                      </a:r>
                      <a:r>
                        <a:rPr lang="es-ES" sz="2800" b="1" u="non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Cut</a:t>
                      </a:r>
                      <a:r>
                        <a:rPr lang="es-ES" sz="28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800" b="1" u="non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Bat</a:t>
                      </a:r>
                      <a:endParaRPr lang="es-ES" sz="28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53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WRITING AND</a:t>
                      </a:r>
                      <a:r>
                        <a:rPr lang="es-ES" sz="24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READING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84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</a:rPr>
                        <a:t>Timing: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20</a:t>
                      </a:r>
                      <a:r>
                        <a:rPr lang="en-US" sz="2000" baseline="0" dirty="0" smtClean="0">
                          <a:effectLst/>
                        </a:rPr>
                        <a:t> minutes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Materials</a:t>
                      </a:r>
                      <a:r>
                        <a:rPr lang="en-US" sz="2000" u="sng" dirty="0">
                          <a:effectLst/>
                        </a:rPr>
                        <a:t>: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 2</a:t>
                      </a:r>
                      <a:r>
                        <a:rPr lang="en-US" sz="2000" baseline="0" dirty="0" smtClean="0">
                          <a:effectLst/>
                        </a:rPr>
                        <a:t> different c</a:t>
                      </a:r>
                      <a:r>
                        <a:rPr lang="en-US" sz="2000" dirty="0" smtClean="0">
                          <a:effectLst/>
                        </a:rPr>
                        <a:t>opies</a:t>
                      </a:r>
                      <a:r>
                        <a:rPr lang="en-US" sz="2000" baseline="0" dirty="0" smtClean="0">
                          <a:effectLst/>
                        </a:rPr>
                        <a:t> , glue, </a:t>
                      </a:r>
                      <a:r>
                        <a:rPr lang="en-US" sz="2000" baseline="0" dirty="0" smtClean="0">
                          <a:effectLst/>
                        </a:rPr>
                        <a:t>scissors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u="sng" dirty="0" err="1">
                          <a:effectLst/>
                        </a:rPr>
                        <a:t>Gro</a:t>
                      </a:r>
                      <a:r>
                        <a:rPr lang="es-ES" sz="2000" b="1" u="sng" dirty="0" err="1">
                          <a:effectLst/>
                        </a:rPr>
                        <a:t>uping</a:t>
                      </a:r>
                      <a:r>
                        <a:rPr lang="es-ES" sz="2000" u="sng" dirty="0">
                          <a:effectLst/>
                        </a:rPr>
                        <a:t>: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smtClean="0">
                          <a:effectLst/>
                        </a:rPr>
                        <a:t>Individual 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351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effectLst/>
                        </a:rPr>
                        <a:t>Development</a:t>
                      </a:r>
                      <a:r>
                        <a:rPr lang="en-US" sz="2000" u="sng" dirty="0" smtClean="0">
                          <a:effectLst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sng" dirty="0" smtClean="0">
                        <a:effectLst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0" u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Bat Copy:</a:t>
                      </a: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Children  have to cut out around the bat, and in the bottom children have to cut  out  two  circles to introduce their fingers.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0" u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Halloween patterns:  Children have to cut the pictures and put in the correct series.  </a:t>
                      </a:r>
                      <a:endParaRPr lang="es-ES" sz="20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9939">
            <a:off x="4266006" y="4371241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3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8004432"/>
              </p:ext>
            </p:extLst>
          </p:nvPr>
        </p:nvGraphicFramePr>
        <p:xfrm>
          <a:off x="359531" y="205259"/>
          <a:ext cx="8424937" cy="632008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807987"/>
                <a:gridCol w="2807987"/>
                <a:gridCol w="2808963"/>
              </a:tblGrid>
              <a:tr h="6220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ACTIVITY: “</a:t>
                      </a:r>
                      <a:r>
                        <a:rPr lang="es-ES" sz="2800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</a:t>
                      </a:r>
                      <a:r>
                        <a:rPr lang="es-ES" sz="2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are </a:t>
                      </a:r>
                      <a:r>
                        <a:rPr lang="es-ES" sz="2800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</a:t>
                      </a:r>
                      <a:r>
                        <a:rPr lang="es-ES" sz="28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es-ES" sz="28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9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LISTENING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7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</a:rPr>
                        <a:t>Timing: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10</a:t>
                      </a:r>
                      <a:r>
                        <a:rPr lang="en-US" sz="2000" baseline="0" dirty="0" smtClean="0">
                          <a:effectLst/>
                        </a:rPr>
                        <a:t> minutes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Materials: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PC,copies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</a:rPr>
                        <a:t>Gro</a:t>
                      </a:r>
                      <a:r>
                        <a:rPr lang="es-ES" sz="2000" u="sng" dirty="0" err="1">
                          <a:effectLst/>
                        </a:rPr>
                        <a:t>uping</a:t>
                      </a:r>
                      <a:r>
                        <a:rPr lang="es-ES" sz="2000" u="sng" dirty="0">
                          <a:effectLst/>
                        </a:rPr>
                        <a:t>: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All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the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class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0722">
                <a:tc gridSpan="3">
                  <a:txBody>
                    <a:bodyPr/>
                    <a:lstStyle/>
                    <a:p>
                      <a:r>
                        <a:rPr lang="en-US" sz="2000" u="sng" dirty="0">
                          <a:effectLst/>
                        </a:rPr>
                        <a:t>Development</a:t>
                      </a:r>
                      <a:r>
                        <a:rPr lang="en-US" sz="2000" u="sng" dirty="0" smtClean="0">
                          <a:effectLst/>
                        </a:rPr>
                        <a:t>: </a:t>
                      </a:r>
                      <a:r>
                        <a:rPr lang="en-US" sz="1800" kern="1200" dirty="0" smtClean="0">
                          <a:effectLst/>
                        </a:rPr>
                        <a:t>First teacher give to the children one copy with 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Halloween pictures related with the vocabulary.</a:t>
                      </a:r>
                      <a:r>
                        <a:rPr lang="en-US" sz="1800" kern="1200" baseline="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</a:rPr>
                        <a:t>But </a:t>
                      </a:r>
                      <a:r>
                        <a:rPr lang="en-US" sz="1800" kern="1200" dirty="0" smtClean="0">
                          <a:effectLst/>
                        </a:rPr>
                        <a:t> in this </a:t>
                      </a:r>
                      <a:r>
                        <a:rPr lang="en-US" sz="1800" kern="1200" dirty="0" smtClean="0">
                          <a:effectLst/>
                        </a:rPr>
                        <a:t>pictures there </a:t>
                      </a:r>
                      <a:r>
                        <a:rPr lang="en-US" sz="1800" kern="1200" dirty="0" smtClean="0">
                          <a:effectLst/>
                        </a:rPr>
                        <a:t>isn´t </a:t>
                      </a:r>
                      <a:r>
                        <a:rPr lang="en-US" sz="1800" kern="1200" dirty="0" smtClean="0">
                          <a:effectLst/>
                        </a:rPr>
                        <a:t>a face, because children have to discover how is this picture but first they have to listen to the </a:t>
                      </a:r>
                      <a:r>
                        <a:rPr lang="en-US" sz="1800" kern="1200" dirty="0" err="1" smtClean="0">
                          <a:effectLst/>
                        </a:rPr>
                        <a:t>voki</a:t>
                      </a:r>
                      <a:r>
                        <a:rPr lang="en-US" sz="1800" kern="1200" dirty="0" smtClean="0">
                          <a:effectLst/>
                        </a:rPr>
                        <a:t> and choose the best answer, something like this:</a:t>
                      </a:r>
                    </a:p>
                    <a:p>
                      <a:endParaRPr lang="es-ES" sz="1800" kern="1200" dirty="0" smtClean="0">
                        <a:effectLst/>
                      </a:endParaRPr>
                    </a:p>
                    <a:p>
                      <a:r>
                        <a:rPr lang="en-US" sz="1400" u="none" strike="noStrike" kern="1200" dirty="0" smtClean="0">
                          <a:effectLst/>
                          <a:hlinkClick r:id="rId3"/>
                        </a:rPr>
                        <a:t>http://www.voki.com/php/viewmessage/?chsm=4f4a1d9c5eec72a6f43bb68328b189d4&amp;mId=2046539</a:t>
                      </a:r>
                      <a:endParaRPr lang="es-ES" sz="1400" kern="1200" dirty="0" smtClean="0">
                        <a:effectLst/>
                      </a:endParaRPr>
                    </a:p>
                    <a:p>
                      <a:r>
                        <a:rPr lang="en-US" sz="1400" kern="1200" dirty="0" smtClean="0">
                          <a:effectLst/>
                        </a:rPr>
                        <a:t> </a:t>
                      </a:r>
                      <a:endParaRPr lang="es-ES" sz="1400" kern="1200" dirty="0" smtClean="0">
                        <a:effectLst/>
                      </a:endParaRPr>
                    </a:p>
                    <a:p>
                      <a:r>
                        <a:rPr lang="en-US" sz="1400" u="none" strike="noStrike" kern="1200" dirty="0" smtClean="0">
                          <a:effectLst/>
                          <a:hlinkClick r:id="rId4"/>
                        </a:rPr>
                        <a:t>http://www.voki.com/php/viewmessage/?chsm=61c8df072c45f05b82c14536b618092f&amp;mId=2046552</a:t>
                      </a:r>
                      <a:endParaRPr lang="es-ES" sz="1400" kern="1200" dirty="0" smtClean="0">
                        <a:effectLst/>
                      </a:endParaRPr>
                    </a:p>
                    <a:p>
                      <a:r>
                        <a:rPr lang="es-ES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es-ES" sz="1400" u="none" strike="noStrike" kern="1200" dirty="0" smtClean="0">
                          <a:effectLst/>
                          <a:hlinkClick r:id="rId5"/>
                        </a:rPr>
                        <a:t>http://www.voki.com/php/viewmessage/?chsm=cefc4671b5eed3ec748e3a00aa7758fc&amp;mId=2046566</a:t>
                      </a:r>
                      <a:endParaRPr lang="es-ES" sz="1400" kern="1200" dirty="0" smtClean="0">
                        <a:effectLst/>
                      </a:endParaRPr>
                    </a:p>
                    <a:p>
                      <a:r>
                        <a:rPr lang="es-ES" sz="1400" kern="1200" dirty="0" smtClean="0">
                          <a:effectLst/>
                        </a:rPr>
                        <a:t> </a:t>
                      </a:r>
                    </a:p>
                    <a:p>
                      <a:r>
                        <a:rPr lang="es-ES" sz="1400" u="none" strike="noStrike" kern="1200" dirty="0" smtClean="0">
                          <a:effectLst/>
                          <a:hlinkClick r:id="rId6"/>
                        </a:rPr>
                        <a:t>http://www.voki.com/php/viewmessage/?chsm=137b68b3ccdf8f1ff2155c41d0227f53&amp;mId=2046681</a:t>
                      </a:r>
                      <a:endParaRPr lang="es-ES" sz="1400" kern="1200" dirty="0" smtClean="0">
                        <a:effectLst/>
                      </a:endParaRPr>
                    </a:p>
                    <a:p>
                      <a:r>
                        <a:rPr lang="es-ES" sz="1800" kern="1200" dirty="0" smtClean="0">
                          <a:effectLst/>
                        </a:rPr>
                        <a:t>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57192"/>
            <a:ext cx="1152128" cy="150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1224136" cy="16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12687"/>
            <a:ext cx="1181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1190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3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880</Words>
  <Application>Microsoft Office PowerPoint</Application>
  <PresentationFormat>Presentación en pantalla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Imagen de Paintbrush</vt:lpstr>
      <vt:lpstr>Imagen de mapa de bits</vt:lpstr>
      <vt:lpstr>HALLOWEEN’S PARTY</vt:lpstr>
      <vt:lpstr>HELLO SONG</vt:lpstr>
      <vt:lpstr>STORY TELLING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Goodbye Song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Lozano</dc:creator>
  <cp:lastModifiedBy>Gema</cp:lastModifiedBy>
  <cp:revision>45</cp:revision>
  <dcterms:created xsi:type="dcterms:W3CDTF">2013-12-13T21:48:43Z</dcterms:created>
  <dcterms:modified xsi:type="dcterms:W3CDTF">2013-12-18T10:13:45Z</dcterms:modified>
</cp:coreProperties>
</file>