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61" r:id="rId5"/>
    <p:sldId id="262" r:id="rId6"/>
    <p:sldId id="264" r:id="rId7"/>
    <p:sldId id="270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81" r:id="rId16"/>
    <p:sldId id="277" r:id="rId17"/>
    <p:sldId id="278" r:id="rId18"/>
    <p:sldId id="279" r:id="rId19"/>
    <p:sldId id="260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AF6"/>
    <a:srgbClr val="A12189"/>
    <a:srgbClr val="FBFD9D"/>
    <a:srgbClr val="E8BFBE"/>
    <a:srgbClr val="DFC9EF"/>
    <a:srgbClr val="CDA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071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391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03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76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01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95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796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439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4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64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76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FF31-4BC2-4426-9F71-123F4B49B5A7}" type="datetimeFigureOut">
              <a:rPr lang="es-ES" smtClean="0"/>
              <a:pPr/>
              <a:t>24/10/2012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E29A-4C51-4E71-9B40-151291B2DD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10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http://elrincondesusu.files.wordpress.com/2010/11/ranas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75473"/>
            <a:ext cx="5055815" cy="485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Proceso alternativo"/>
          <p:cNvSpPr/>
          <p:nvPr/>
        </p:nvSpPr>
        <p:spPr>
          <a:xfrm>
            <a:off x="6372200" y="4581128"/>
            <a:ext cx="2304256" cy="2016224"/>
          </a:xfrm>
          <a:prstGeom prst="flowChartAlternateProcess">
            <a:avLst/>
          </a:prstGeom>
          <a:gradFill flip="none" rotWithShape="1">
            <a:gsLst>
              <a:gs pos="0">
                <a:srgbClr val="F1DAF6">
                  <a:shade val="30000"/>
                  <a:satMod val="115000"/>
                </a:srgbClr>
              </a:gs>
              <a:gs pos="50000">
                <a:srgbClr val="F1DAF6">
                  <a:shade val="67500"/>
                  <a:satMod val="115000"/>
                </a:srgbClr>
              </a:gs>
              <a:gs pos="100000">
                <a:srgbClr val="F1DAF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075240" cy="576064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ES" sz="8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Froggy</a:t>
            </a:r>
            <a:r>
              <a:rPr lang="es-E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 </a:t>
            </a:r>
            <a:r>
              <a:rPr lang="es-ES" sz="8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goes</a:t>
            </a:r>
            <a:r>
              <a:rPr lang="es-E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 </a:t>
            </a:r>
            <a:r>
              <a:rPr lang="es-ES" sz="8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to</a:t>
            </a:r>
            <a:r>
              <a:rPr lang="es-ES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 </a:t>
            </a:r>
            <a:r>
              <a:rPr lang="es-ES" sz="8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avie" pitchFamily="82" charset="0"/>
              </a:rPr>
              <a:t>school</a:t>
            </a:r>
            <a:endParaRPr lang="es-ES" sz="8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</a:endParaRPr>
          </a:p>
          <a:p>
            <a:pPr marL="0" indent="0" algn="r">
              <a:buNone/>
            </a:pPr>
            <a:endParaRPr lang="es-ES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avie" pitchFamily="82" charset="0"/>
            </a:endParaRPr>
          </a:p>
          <a:p>
            <a:pPr marL="0" indent="0" algn="r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GROUP 2:</a:t>
            </a:r>
          </a:p>
          <a:p>
            <a:pPr marL="0" indent="0" algn="r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MARÍA ARAQUE</a:t>
            </a:r>
          </a:p>
          <a:p>
            <a:pPr marL="0" indent="0" algn="r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JAVIER ALFARO</a:t>
            </a:r>
          </a:p>
          <a:p>
            <a:pPr marL="0" indent="0" algn="r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GEMA MARTÍNEZ </a:t>
            </a:r>
          </a:p>
          <a:p>
            <a:pPr marL="0" indent="0" algn="r">
              <a:buNone/>
            </a:pPr>
            <a:r>
              <a:rPr lang="es-E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BEATRIZ LOZANO</a:t>
            </a:r>
            <a:endParaRPr lang="es-E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79512" y="188640"/>
            <a:ext cx="8784976" cy="6644814"/>
          </a:xfrm>
          <a:prstGeom prst="roundRect">
            <a:avLst/>
          </a:prstGeom>
          <a:noFill/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09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9600" dirty="0" smtClean="0"/>
              <a:t>4</a:t>
            </a:r>
            <a:endParaRPr lang="es-ES" sz="49600" dirty="0"/>
          </a:p>
        </p:txBody>
      </p:sp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9600" dirty="0" smtClean="0"/>
              <a:t>3</a:t>
            </a:r>
            <a:endParaRPr lang="es-ES" sz="49600" dirty="0"/>
          </a:p>
        </p:txBody>
      </p:sp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Autofit/>
          </a:bodyPr>
          <a:lstStyle/>
          <a:p>
            <a:r>
              <a:rPr lang="es-E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FINAL TASK</a:t>
            </a:r>
            <a:endParaRPr lang="es-E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9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71"/>
            <a:ext cx="8229600" cy="1143000"/>
          </a:xfrm>
        </p:spPr>
        <p:txBody>
          <a:bodyPr>
            <a:normAutofit/>
          </a:bodyPr>
          <a:lstStyle/>
          <a:p>
            <a:r>
              <a:rPr lang="es-ES" sz="5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Physical</a:t>
            </a:r>
            <a:r>
              <a:rPr lang="es-ES" sz="5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s-ES" sz="54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Education</a:t>
            </a:r>
            <a:endParaRPr lang="es-ES" sz="5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76664"/>
          </a:xfrm>
        </p:spPr>
        <p:txBody>
          <a:bodyPr numCol="1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 dirty="0"/>
              <a:t>“</a:t>
            </a:r>
            <a:r>
              <a:rPr lang="en-US" sz="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Little </a:t>
            </a:r>
            <a:r>
              <a:rPr lang="en-US" sz="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Froggies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</a:t>
            </a: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froggies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sitting on a well </a:t>
            </a:r>
            <a:b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looked up, and down he fell. </a:t>
            </a:r>
            <a:b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Froggies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jumped high. </a:t>
            </a:r>
            <a:b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Froggies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jumped </a:t>
            </a: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low, low, low.</a:t>
            </a:r>
            <a:endParaRPr lang="es-ES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</a:t>
            </a:r>
            <a:r>
              <a:rPr lang="en-US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froggy</a:t>
            </a: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sitting on a well </a:t>
            </a:r>
            <a:b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looked up and down he fell. </a:t>
            </a:r>
            <a:r>
              <a:rPr lang="en-US" sz="3400" b="1" dirty="0"/>
              <a:t/>
            </a:r>
            <a:br>
              <a:rPr lang="en-US" sz="3400" b="1" dirty="0"/>
            </a:br>
            <a:endParaRPr lang="es-ES" sz="3400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723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143000"/>
          </a:xfrm>
        </p:spPr>
        <p:txBody>
          <a:bodyPr>
            <a:noAutofit/>
          </a:bodyPr>
          <a:lstStyle/>
          <a:p>
            <a:r>
              <a:rPr lang="es-E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SCIENCE</a:t>
            </a:r>
            <a:endParaRPr lang="es-E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94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pintopinto.blogspot.es/img/gat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6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7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2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dibuteca.estaticos.net/dibujos/pintados/201129/767fae1380a8e23c21f5095d50cc826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0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Goodbye</a:t>
            </a:r>
            <a:r>
              <a:rPr lang="es-E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 </a:t>
            </a:r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routine</a:t>
            </a:r>
            <a:endParaRPr lang="es-E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MV Bol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4" r="50000" b="15351"/>
          <a:stretch/>
        </p:blipFill>
        <p:spPr bwMode="auto">
          <a:xfrm rot="21092975">
            <a:off x="5625388" y="2656334"/>
            <a:ext cx="3558902" cy="47991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Good bye, good bye, good bye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everyone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Good bye, good bye, good bye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everyone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Good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bye children, good bye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Froggy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Good bye children, good bye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Froggy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Good bye, good bye, good bye everyone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Hello</a:t>
            </a:r>
            <a:r>
              <a:rPr lang="es-E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 </a:t>
            </a:r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routine</a:t>
            </a:r>
            <a:endParaRPr lang="es-E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MV Boli" pitchFamily="2" charset="0"/>
            </a:endParaRPr>
          </a:p>
        </p:txBody>
      </p:sp>
      <p:pic>
        <p:nvPicPr>
          <p:cNvPr id="2050" name="Picture 2" descr="http://cvc.cervantes.es/img/mimundo/port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88925">
            <a:off x="-159853" y="3070665"/>
            <a:ext cx="3907726" cy="3817894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Hello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, hello, hello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everyone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Hello, hello, hello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everyone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Hello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children, hello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Froggy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Hello children, hello </a:t>
            </a:r>
            <a:r>
              <a:rPr lang="en-US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Froggy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Hello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, hello, hello everyone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.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Session</a:t>
            </a:r>
            <a:endParaRPr lang="es-E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Activity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1: </a:t>
            </a: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Where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is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Froggy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? </a:t>
            </a:r>
          </a:p>
          <a:p>
            <a:pPr marL="0" indent="0">
              <a:buNone/>
            </a:pPr>
            <a:endParaRPr lang="es-E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285780"/>
              </p:ext>
            </p:extLst>
          </p:nvPr>
        </p:nvGraphicFramePr>
        <p:xfrm>
          <a:off x="323529" y="2420888"/>
          <a:ext cx="8496942" cy="256259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832314"/>
                <a:gridCol w="2832314"/>
                <a:gridCol w="2832314"/>
              </a:tblGrid>
              <a:tr h="1008112">
                <a:tc>
                  <a:txBody>
                    <a:bodyPr/>
                    <a:lstStyle/>
                    <a:p>
                      <a:r>
                        <a:rPr lang="es-ES" sz="2400" b="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Duration</a:t>
                      </a:r>
                      <a:r>
                        <a:rPr lang="es-ES" sz="24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: 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10</a:t>
                      </a:r>
                      <a:r>
                        <a:rPr lang="es-ES" sz="2400" b="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minutes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b="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Materials</a:t>
                      </a:r>
                      <a:r>
                        <a:rPr lang="es-ES" sz="24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: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A </a:t>
                      </a:r>
                      <a:r>
                        <a:rPr lang="es-ES" sz="2400" b="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house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b="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Grouping</a:t>
                      </a:r>
                      <a:r>
                        <a:rPr lang="es-ES" sz="2400" b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: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b="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All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b="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b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b="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class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76164">
                <a:tc gridSpan="3">
                  <a:txBody>
                    <a:bodyPr/>
                    <a:lstStyle/>
                    <a:p>
                      <a:r>
                        <a:rPr lang="es-ES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Development</a:t>
                      </a:r>
                      <a:r>
                        <a:rPr lang="es-ES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: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We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put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a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big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house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wall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.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house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has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some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windows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with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,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inside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windows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there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are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animals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, and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have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say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a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and open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windows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.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have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find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Froggy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.</a:t>
                      </a:r>
                      <a:endParaRPr lang="es-ES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6 Nube"/>
          <p:cNvSpPr/>
          <p:nvPr/>
        </p:nvSpPr>
        <p:spPr>
          <a:xfrm rot="1108106">
            <a:off x="6003418" y="426342"/>
            <a:ext cx="2957648" cy="1635800"/>
          </a:xfrm>
          <a:prstGeom prst="cloud">
            <a:avLst/>
          </a:prstGeom>
          <a:gradFill flip="none" rotWithShape="1">
            <a:gsLst>
              <a:gs pos="0">
                <a:srgbClr val="FBFD9D">
                  <a:shade val="30000"/>
                  <a:satMod val="115000"/>
                </a:srgbClr>
              </a:gs>
              <a:gs pos="50000">
                <a:srgbClr val="FBFD9D">
                  <a:shade val="67500"/>
                  <a:satMod val="115000"/>
                </a:srgbClr>
              </a:gs>
              <a:gs pos="100000">
                <a:srgbClr val="FBFD9D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Speaking</a:t>
            </a:r>
            <a:r>
              <a:rPr lang="es-E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endParaRPr lang="es-E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pic>
        <p:nvPicPr>
          <p:cNvPr id="1029" name="Picture 5" descr="http://3.bp.blogspot.com/-ipWJXGcrndY/T-olffWv4mI/AAAAAAAAAG0/mjPbENa940E/s1600/dibujos-ranas-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37112"/>
            <a:ext cx="3402888" cy="285750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7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Session</a:t>
            </a:r>
            <a:endParaRPr lang="es-E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Activity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2: Hand </a:t>
            </a: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number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</a:p>
          <a:p>
            <a:pPr marL="0" indent="0">
              <a:buNone/>
            </a:pPr>
            <a:endParaRPr lang="es-E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646164"/>
              </p:ext>
            </p:extLst>
          </p:nvPr>
        </p:nvGraphicFramePr>
        <p:xfrm>
          <a:off x="323529" y="2420888"/>
          <a:ext cx="8496942" cy="256259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32314"/>
                <a:gridCol w="2832314"/>
                <a:gridCol w="2832314"/>
              </a:tblGrid>
              <a:tr h="1008112"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Duration</a:t>
                      </a:r>
                      <a:r>
                        <a:rPr lang="es-ES" sz="24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r>
                        <a:rPr lang="es-ES" sz="24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minutes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E8BF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Materials</a:t>
                      </a:r>
                      <a:r>
                        <a:rPr lang="es-ES" sz="24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puppets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E8BF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Grouping</a:t>
                      </a:r>
                      <a:r>
                        <a:rPr lang="es-ES" sz="24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class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E8BFBE"/>
                    </a:solidFill>
                  </a:tcPr>
                </a:tc>
              </a:tr>
              <a:tr h="1476164">
                <a:tc gridSpan="3">
                  <a:txBody>
                    <a:bodyPr/>
                    <a:lstStyle/>
                    <a:p>
                      <a:r>
                        <a:rPr lang="es-ES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Development</a:t>
                      </a:r>
                      <a:r>
                        <a:rPr lang="es-ES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: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We</a:t>
                      </a:r>
                      <a:r>
                        <a:rPr lang="es-E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give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from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1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5, and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have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put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in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their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fingers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.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we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say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that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need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show.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need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count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all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numbers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.</a:t>
                      </a:r>
                      <a:endParaRPr lang="es-ES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://t3.gstatic.com/images?q=tbn:ANd9GcSYbqZHHSqzogXkM-wVatD8xG0G_bQmfRijL-iWuhx6Skniqei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2129">
            <a:off x="622233" y="4344759"/>
            <a:ext cx="3528392" cy="2966730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Nube"/>
          <p:cNvSpPr/>
          <p:nvPr/>
        </p:nvSpPr>
        <p:spPr>
          <a:xfrm rot="1108106">
            <a:off x="6003418" y="426342"/>
            <a:ext cx="2957648" cy="1635800"/>
          </a:xfrm>
          <a:prstGeom prst="cloud">
            <a:avLst/>
          </a:prstGeom>
          <a:gradFill flip="none" rotWithShape="1">
            <a:gsLst>
              <a:gs pos="0">
                <a:srgbClr val="FBFD9D">
                  <a:shade val="30000"/>
                  <a:satMod val="115000"/>
                </a:srgbClr>
              </a:gs>
              <a:gs pos="50000">
                <a:srgbClr val="FBFD9D">
                  <a:shade val="67500"/>
                  <a:satMod val="115000"/>
                </a:srgbClr>
              </a:gs>
              <a:gs pos="100000">
                <a:srgbClr val="FBFD9D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Speaking</a:t>
            </a:r>
            <a:r>
              <a:rPr lang="es-E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and </a:t>
            </a:r>
            <a:r>
              <a:rPr lang="es-E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listening</a:t>
            </a:r>
            <a:endParaRPr lang="es-E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2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cs typeface="MV Boli" pitchFamily="2" charset="0"/>
              </a:rPr>
              <a:t>Session</a:t>
            </a:r>
            <a:endParaRPr lang="es-ES" sz="5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  <a:cs typeface="MV Boli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Activity</a:t>
            </a: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3: Bingo</a:t>
            </a:r>
          </a:p>
          <a:p>
            <a:pPr marL="0" indent="0">
              <a:buNone/>
            </a:pPr>
            <a:endParaRPr lang="es-E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670547"/>
              </p:ext>
            </p:extLst>
          </p:nvPr>
        </p:nvGraphicFramePr>
        <p:xfrm>
          <a:off x="179511" y="2636912"/>
          <a:ext cx="8784978" cy="256259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928326"/>
                <a:gridCol w="2928326"/>
                <a:gridCol w="2928326"/>
              </a:tblGrid>
              <a:tr h="1008112"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Duration</a:t>
                      </a:r>
                      <a:r>
                        <a:rPr lang="es-ES" sz="24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 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minutes</a:t>
                      </a:r>
                      <a:endParaRPr lang="es-ES" sz="24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DFC9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Materials</a:t>
                      </a:r>
                      <a:r>
                        <a:rPr lang="es-ES" sz="240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r>
                        <a:rPr lang="es-ES" sz="24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Flashcards</a:t>
                      </a:r>
                      <a:endParaRPr lang="es-ES" sz="2400" b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DFC9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400" u="sng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Grouping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r>
                        <a:rPr lang="es-ES" sz="2400" u="none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Individual</a:t>
                      </a:r>
                      <a:endParaRPr lang="es-ES" sz="2400" b="0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>
                    <a:solidFill>
                      <a:srgbClr val="DFC9EF"/>
                    </a:solidFill>
                  </a:tcPr>
                </a:tc>
              </a:tr>
              <a:tr h="1476164">
                <a:tc gridSpan="3">
                  <a:txBody>
                    <a:bodyPr/>
                    <a:lstStyle/>
                    <a:p>
                      <a:r>
                        <a:rPr lang="es-ES" sz="24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Development</a:t>
                      </a:r>
                      <a:r>
                        <a:rPr lang="es-ES" sz="240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: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copy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with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numbers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animals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put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sticker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picture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that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children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have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asticker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all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pictures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need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s-ES" sz="2400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say</a:t>
                      </a:r>
                      <a:r>
                        <a:rPr lang="es-ES" sz="2400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bingo.</a:t>
                      </a:r>
                      <a:endParaRPr lang="es-ES" sz="24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http://needish-salesads.s3.amazonaws.com/46001-bingo2-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48765">
            <a:off x="278590" y="4191336"/>
            <a:ext cx="4003442" cy="300258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Nube"/>
          <p:cNvSpPr/>
          <p:nvPr/>
        </p:nvSpPr>
        <p:spPr>
          <a:xfrm rot="1108106">
            <a:off x="6003418" y="426342"/>
            <a:ext cx="2957648" cy="1635800"/>
          </a:xfrm>
          <a:prstGeom prst="cloud">
            <a:avLst/>
          </a:prstGeom>
          <a:gradFill flip="none" rotWithShape="1">
            <a:gsLst>
              <a:gs pos="0">
                <a:srgbClr val="FBFD9D">
                  <a:shade val="30000"/>
                  <a:satMod val="115000"/>
                </a:srgbClr>
              </a:gs>
              <a:gs pos="50000">
                <a:srgbClr val="FBFD9D">
                  <a:shade val="67500"/>
                  <a:satMod val="115000"/>
                </a:srgbClr>
              </a:gs>
              <a:gs pos="100000">
                <a:srgbClr val="FBFD9D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Writing</a:t>
            </a:r>
            <a:r>
              <a:rPr lang="es-E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and </a:t>
            </a:r>
            <a:r>
              <a:rPr lang="es-ES" sz="27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listening</a:t>
            </a:r>
            <a:endParaRPr lang="es-ES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dibuteca.estaticos.net/dibujos/pintados/201129/767fae1380a8e23c21f5095d50cc826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88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9600" dirty="0" smtClean="0"/>
              <a:t>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9799" y="0"/>
            <a:ext cx="9197425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9600" dirty="0" smtClean="0"/>
              <a:t>5</a:t>
            </a:r>
            <a:endParaRPr lang="es-ES" sz="49600" dirty="0"/>
          </a:p>
        </p:txBody>
      </p:sp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pintopinto.blogspot.es/img/gat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4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5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288</Words>
  <Application>Microsoft Office PowerPoint</Application>
  <PresentationFormat>Presentación en pantalla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Presentación de PowerPoint</vt:lpstr>
      <vt:lpstr>Hello routine</vt:lpstr>
      <vt:lpstr>Session</vt:lpstr>
      <vt:lpstr>Session</vt:lpstr>
      <vt:lpstr>Session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FINAL TASK</vt:lpstr>
      <vt:lpstr>Physical Education</vt:lpstr>
      <vt:lpstr>SCIENCE</vt:lpstr>
      <vt:lpstr>Presentación de PowerPoint</vt:lpstr>
      <vt:lpstr>Presentación de PowerPoint</vt:lpstr>
      <vt:lpstr>Presentación de PowerPoint</vt:lpstr>
      <vt:lpstr>Goodbye routine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Lozano</dc:creator>
  <cp:lastModifiedBy>Beatriz Lozano</cp:lastModifiedBy>
  <cp:revision>30</cp:revision>
  <dcterms:created xsi:type="dcterms:W3CDTF">2012-10-22T20:35:16Z</dcterms:created>
  <dcterms:modified xsi:type="dcterms:W3CDTF">2012-10-24T13:49:30Z</dcterms:modified>
</cp:coreProperties>
</file>